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2" r:id="rId3"/>
    <p:sldMasterId id="2147484367" r:id="rId4"/>
    <p:sldMasterId id="2147484380" r:id="rId5"/>
    <p:sldMasterId id="2147484388" r:id="rId6"/>
  </p:sldMasterIdLst>
  <p:notesMasterIdLst>
    <p:notesMasterId r:id="rId95"/>
  </p:notesMasterIdLst>
  <p:handoutMasterIdLst>
    <p:handoutMasterId r:id="rId96"/>
  </p:handoutMasterIdLst>
  <p:sldIdLst>
    <p:sldId id="312326254" r:id="rId7"/>
    <p:sldId id="268" r:id="rId8"/>
    <p:sldId id="312326291" r:id="rId9"/>
    <p:sldId id="312326302" r:id="rId10"/>
    <p:sldId id="312326300" r:id="rId11"/>
    <p:sldId id="312326301" r:id="rId12"/>
    <p:sldId id="312326290" r:id="rId13"/>
    <p:sldId id="312326240" r:id="rId14"/>
    <p:sldId id="407" r:id="rId15"/>
    <p:sldId id="312326242" r:id="rId16"/>
    <p:sldId id="437" r:id="rId17"/>
    <p:sldId id="312326275" r:id="rId18"/>
    <p:sldId id="312326304" r:id="rId19"/>
    <p:sldId id="312326298" r:id="rId20"/>
    <p:sldId id="312326299" r:id="rId21"/>
    <p:sldId id="312326303" r:id="rId22"/>
    <p:sldId id="312326305" r:id="rId23"/>
    <p:sldId id="261" r:id="rId24"/>
    <p:sldId id="312326293" r:id="rId25"/>
    <p:sldId id="312326262" r:id="rId26"/>
    <p:sldId id="312326256" r:id="rId27"/>
    <p:sldId id="312326250" r:id="rId28"/>
    <p:sldId id="312326263" r:id="rId29"/>
    <p:sldId id="312326249" r:id="rId30"/>
    <p:sldId id="312326248" r:id="rId31"/>
    <p:sldId id="312326288" r:id="rId32"/>
    <p:sldId id="312326295" r:id="rId33"/>
    <p:sldId id="425" r:id="rId34"/>
    <p:sldId id="426" r:id="rId35"/>
    <p:sldId id="427" r:id="rId36"/>
    <p:sldId id="415" r:id="rId37"/>
    <p:sldId id="312326260" r:id="rId38"/>
    <p:sldId id="312326257" r:id="rId39"/>
    <p:sldId id="312326246" r:id="rId40"/>
    <p:sldId id="312326265" r:id="rId41"/>
    <p:sldId id="312326266" r:id="rId42"/>
    <p:sldId id="312326247" r:id="rId43"/>
    <p:sldId id="416" r:id="rId44"/>
    <p:sldId id="432" r:id="rId45"/>
    <p:sldId id="422" r:id="rId46"/>
    <p:sldId id="423" r:id="rId47"/>
    <p:sldId id="419" r:id="rId48"/>
    <p:sldId id="421" r:id="rId49"/>
    <p:sldId id="312326283" r:id="rId50"/>
    <p:sldId id="312326281" r:id="rId51"/>
    <p:sldId id="312326284" r:id="rId52"/>
    <p:sldId id="312326280" r:id="rId53"/>
    <p:sldId id="312326272" r:id="rId54"/>
    <p:sldId id="312326273" r:id="rId55"/>
    <p:sldId id="312326274" r:id="rId56"/>
    <p:sldId id="263" r:id="rId57"/>
    <p:sldId id="312326271" r:id="rId58"/>
    <p:sldId id="312326285" r:id="rId59"/>
    <p:sldId id="312326276" r:id="rId60"/>
    <p:sldId id="312326277" r:id="rId61"/>
    <p:sldId id="312326278" r:id="rId62"/>
    <p:sldId id="312326279" r:id="rId63"/>
    <p:sldId id="312326268" r:id="rId64"/>
    <p:sldId id="327" r:id="rId65"/>
    <p:sldId id="312326255" r:id="rId66"/>
    <p:sldId id="312326269" r:id="rId67"/>
    <p:sldId id="312326296" r:id="rId68"/>
    <p:sldId id="312326267" r:id="rId69"/>
    <p:sldId id="312326297" r:id="rId70"/>
    <p:sldId id="312326237" r:id="rId71"/>
    <p:sldId id="429" r:id="rId72"/>
    <p:sldId id="440" r:id="rId73"/>
    <p:sldId id="386" r:id="rId74"/>
    <p:sldId id="397" r:id="rId75"/>
    <p:sldId id="410" r:id="rId76"/>
    <p:sldId id="385" r:id="rId77"/>
    <p:sldId id="399" r:id="rId78"/>
    <p:sldId id="398" r:id="rId79"/>
    <p:sldId id="403" r:id="rId80"/>
    <p:sldId id="405" r:id="rId81"/>
    <p:sldId id="404" r:id="rId82"/>
    <p:sldId id="312326241" r:id="rId83"/>
    <p:sldId id="381" r:id="rId84"/>
    <p:sldId id="382" r:id="rId85"/>
    <p:sldId id="383" r:id="rId86"/>
    <p:sldId id="400" r:id="rId87"/>
    <p:sldId id="401" r:id="rId88"/>
    <p:sldId id="312326238" r:id="rId89"/>
    <p:sldId id="312326239" r:id="rId90"/>
    <p:sldId id="402" r:id="rId91"/>
    <p:sldId id="378" r:id="rId92"/>
    <p:sldId id="379" r:id="rId93"/>
    <p:sldId id="312326245" r:id="rId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Bradfield" initials="" lastIdx="10" clrIdx="0"/>
  <p:cmAuthor id="2" name="Alison Beale"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9" autoAdjust="0"/>
    <p:restoredTop sz="87395" autoAdjust="0"/>
  </p:normalViewPr>
  <p:slideViewPr>
    <p:cSldViewPr>
      <p:cViewPr>
        <p:scale>
          <a:sx n="50" d="100"/>
          <a:sy n="50" d="100"/>
        </p:scale>
        <p:origin x="1660" y="168"/>
      </p:cViewPr>
      <p:guideLst>
        <p:guide orient="horz" pos="2160"/>
        <p:guide pos="384"/>
      </p:guideLst>
    </p:cSldViewPr>
  </p:slideViewPr>
  <p:notesTextViewPr>
    <p:cViewPr>
      <p:scale>
        <a:sx n="100" d="100"/>
        <a:sy n="100" d="100"/>
      </p:scale>
      <p:origin x="0" y="0"/>
    </p:cViewPr>
  </p:notesTextViewPr>
  <p:sorterViewPr>
    <p:cViewPr>
      <p:scale>
        <a:sx n="100" d="100"/>
        <a:sy n="100" d="100"/>
      </p:scale>
      <p:origin x="0" y="-12282"/>
    </p:cViewPr>
  </p:sorterViewPr>
  <p:notesViewPr>
    <p:cSldViewPr>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3.xml"/><Relationship Id="rId90" Type="http://schemas.openxmlformats.org/officeDocument/2006/relationships/slide" Target="slides/slide84.xml"/><Relationship Id="rId95"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828445357373808E-2"/>
          <c:y val="2.132079833835018E-2"/>
          <c:w val="0.93440665931251343"/>
          <c:h val="0.80306241436542047"/>
        </c:manualLayout>
      </c:layout>
      <c:barChart>
        <c:barDir val="col"/>
        <c:grouping val="clustered"/>
        <c:varyColors val="0"/>
        <c:ser>
          <c:idx val="0"/>
          <c:order val="0"/>
          <c:tx>
            <c:strRef>
              <c:f>Sheet1!$B$1</c:f>
              <c:strCache>
                <c:ptCount val="1"/>
                <c:pt idx="0">
                  <c:v>ASCVD Risk</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DM, H, S</c:v>
                </c:pt>
                <c:pt idx="1">
                  <c:v>DM, H</c:v>
                </c:pt>
                <c:pt idx="2">
                  <c:v>No Diseases</c:v>
                </c:pt>
              </c:strCache>
            </c:strRef>
          </c:cat>
          <c:val>
            <c:numRef>
              <c:f>Sheet1!$B$2:$B$4</c:f>
              <c:numCache>
                <c:formatCode>0.00%</c:formatCode>
                <c:ptCount val="3"/>
                <c:pt idx="0">
                  <c:v>0.309</c:v>
                </c:pt>
                <c:pt idx="1">
                  <c:v>0.19800000000000001</c:v>
                </c:pt>
                <c:pt idx="2">
                  <c:v>9.2999999999999999E-2</c:v>
                </c:pt>
              </c:numCache>
            </c:numRef>
          </c:val>
          <c:extLst>
            <c:ext xmlns:c16="http://schemas.microsoft.com/office/drawing/2014/chart" uri="{C3380CC4-5D6E-409C-BE32-E72D297353CC}">
              <c16:uniqueId val="{00000000-93B5-4F0A-A8AF-9F25330EB20D}"/>
            </c:ext>
          </c:extLst>
        </c:ser>
        <c:ser>
          <c:idx val="1"/>
          <c:order val="1"/>
          <c:tx>
            <c:strRef>
              <c:f>Sheet1!$C$1</c:f>
              <c:strCache>
                <c:ptCount val="1"/>
                <c:pt idx="0">
                  <c:v>ASCVD Risk After Statin</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DM, H, S</c:v>
                </c:pt>
                <c:pt idx="1">
                  <c:v>DM, H</c:v>
                </c:pt>
                <c:pt idx="2">
                  <c:v>No Diseases</c:v>
                </c:pt>
              </c:strCache>
            </c:strRef>
          </c:cat>
          <c:val>
            <c:numRef>
              <c:f>Sheet1!$C$2:$C$4</c:f>
              <c:numCache>
                <c:formatCode>0.00%</c:formatCode>
                <c:ptCount val="3"/>
                <c:pt idx="0">
                  <c:v>0.23200000000000001</c:v>
                </c:pt>
                <c:pt idx="1">
                  <c:v>0.14799999999999999</c:v>
                </c:pt>
                <c:pt idx="2" formatCode="0%">
                  <c:v>7.0000000000000007E-2</c:v>
                </c:pt>
              </c:numCache>
            </c:numRef>
          </c:val>
          <c:extLst>
            <c:ext xmlns:c16="http://schemas.microsoft.com/office/drawing/2014/chart" uri="{C3380CC4-5D6E-409C-BE32-E72D297353CC}">
              <c16:uniqueId val="{00000001-93B5-4F0A-A8AF-9F25330EB20D}"/>
            </c:ext>
          </c:extLst>
        </c:ser>
        <c:dLbls>
          <c:dLblPos val="inEnd"/>
          <c:showLegendKey val="0"/>
          <c:showVal val="1"/>
          <c:showCatName val="0"/>
          <c:showSerName val="0"/>
          <c:showPercent val="0"/>
          <c:showBubbleSize val="0"/>
        </c:dLbls>
        <c:gapWidth val="65"/>
        <c:axId val="1917082687"/>
        <c:axId val="1917073087"/>
      </c:barChart>
      <c:catAx>
        <c:axId val="191708268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tx1"/>
                </a:solidFill>
                <a:latin typeface="+mn-lt"/>
                <a:ea typeface="+mn-ea"/>
                <a:cs typeface="+mn-cs"/>
              </a:defRPr>
            </a:pPr>
            <a:endParaRPr lang="en-US"/>
          </a:p>
        </c:txPr>
        <c:crossAx val="1917073087"/>
        <c:crosses val="autoZero"/>
        <c:auto val="1"/>
        <c:lblAlgn val="ctr"/>
        <c:lblOffset val="100"/>
        <c:noMultiLvlLbl val="0"/>
      </c:catAx>
      <c:valAx>
        <c:axId val="1917073087"/>
        <c:scaling>
          <c:orientation val="minMax"/>
        </c:scaling>
        <c:delete val="1"/>
        <c:axPos val="l"/>
        <c:numFmt formatCode="0.00%" sourceLinked="1"/>
        <c:majorTickMark val="none"/>
        <c:minorTickMark val="none"/>
        <c:tickLblPos val="nextTo"/>
        <c:crossAx val="1917082687"/>
        <c:crosses val="autoZero"/>
        <c:crossBetween val="between"/>
      </c:valAx>
      <c:spPr>
        <a:solidFill>
          <a:schemeClr val="bg1"/>
        </a:solid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overlay val="0"/>
      <c:spPr>
        <a:noFill/>
        <a:ln>
          <a:noFill/>
        </a:ln>
        <a:effectLst/>
      </c:spPr>
      <c:txPr>
        <a:bodyPr rot="0" spcFirstLastPara="1" vertOverflow="ellipsis" vert="horz" wrap="square" anchor="ctr" anchorCtr="1"/>
        <a:lstStyle/>
        <a:p>
          <a:pPr>
            <a:defRPr sz="1920" b="1" i="0" u="none" strike="noStrike" kern="1200" cap="all" spc="120" normalizeH="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of Newly Diagnosed T2D/1000</c:v>
                </c:pt>
              </c:strCache>
            </c:strRef>
          </c:tx>
          <c:spPr>
            <a:solidFill>
              <a:schemeClr val="dk1">
                <a:tint val="88500"/>
              </a:schemeClr>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0-8A66-4AC1-B54F-2C062F5CA7F9}"/>
              </c:ext>
            </c:extLst>
          </c:dPt>
          <c:dLbls>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Low to Moderate Intensity</c:v>
                </c:pt>
                <c:pt idx="1">
                  <c:v>High Intensity</c:v>
                </c:pt>
              </c:strCache>
            </c:strRef>
          </c:cat>
          <c:val>
            <c:numRef>
              <c:f>Sheet1!$B$2:$B$3</c:f>
              <c:numCache>
                <c:formatCode>General</c:formatCode>
                <c:ptCount val="2"/>
                <c:pt idx="0">
                  <c:v>1</c:v>
                </c:pt>
                <c:pt idx="1">
                  <c:v>13</c:v>
                </c:pt>
              </c:numCache>
            </c:numRef>
          </c:val>
          <c:extLst>
            <c:ext xmlns:c16="http://schemas.microsoft.com/office/drawing/2014/chart" uri="{C3380CC4-5D6E-409C-BE32-E72D297353CC}">
              <c16:uniqueId val="{00000000-5217-499C-B5F1-CFBD71F50DB7}"/>
            </c:ext>
          </c:extLst>
        </c:ser>
        <c:dLbls>
          <c:dLblPos val="outEnd"/>
          <c:showLegendKey val="0"/>
          <c:showVal val="1"/>
          <c:showCatName val="0"/>
          <c:showSerName val="0"/>
          <c:showPercent val="0"/>
          <c:showBubbleSize val="0"/>
        </c:dLbls>
        <c:gapWidth val="444"/>
        <c:overlap val="-90"/>
        <c:axId val="1917031807"/>
        <c:axId val="1917038047"/>
      </c:barChart>
      <c:catAx>
        <c:axId val="19170318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solidFill>
                <a:latin typeface="+mn-lt"/>
                <a:ea typeface="+mn-ea"/>
                <a:cs typeface="+mn-cs"/>
              </a:defRPr>
            </a:pPr>
            <a:endParaRPr lang="en-US"/>
          </a:p>
        </c:txPr>
        <c:crossAx val="1917038047"/>
        <c:crosses val="autoZero"/>
        <c:auto val="1"/>
        <c:lblAlgn val="ctr"/>
        <c:lblOffset val="100"/>
        <c:noMultiLvlLbl val="0"/>
      </c:catAx>
      <c:valAx>
        <c:axId val="1917038047"/>
        <c:scaling>
          <c:orientation val="minMax"/>
        </c:scaling>
        <c:delete val="1"/>
        <c:axPos val="l"/>
        <c:numFmt formatCode="General" sourceLinked="1"/>
        <c:majorTickMark val="none"/>
        <c:minorTickMark val="none"/>
        <c:tickLblPos val="nextTo"/>
        <c:crossAx val="1917031807"/>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Sheet1!$B$1</c:f>
              <c:strCache>
                <c:ptCount val="1"/>
                <c:pt idx="0">
                  <c:v># of Newly Diagnosed T2D/1000</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Low to Moderate Intensity</c:v>
                </c:pt>
                <c:pt idx="1">
                  <c:v>High Intensity</c:v>
                </c:pt>
              </c:strCache>
            </c:strRef>
          </c:cat>
          <c:val>
            <c:numRef>
              <c:f>Sheet1!$B$2:$B$3</c:f>
              <c:numCache>
                <c:formatCode>General</c:formatCode>
                <c:ptCount val="2"/>
                <c:pt idx="0">
                  <c:v>1</c:v>
                </c:pt>
                <c:pt idx="1">
                  <c:v>13</c:v>
                </c:pt>
              </c:numCache>
            </c:numRef>
          </c:val>
          <c:extLst>
            <c:ext xmlns:c16="http://schemas.microsoft.com/office/drawing/2014/chart" uri="{C3380CC4-5D6E-409C-BE32-E72D297353CC}">
              <c16:uniqueId val="{00000000-5217-499C-B5F1-CFBD71F50DB7}"/>
            </c:ext>
          </c:extLst>
        </c:ser>
        <c:ser>
          <c:idx val="1"/>
          <c:order val="1"/>
          <c:tx>
            <c:strRef>
              <c:f>Sheet1!$C$1</c:f>
              <c:strCache>
                <c:ptCount val="1"/>
                <c:pt idx="0">
                  <c:v>ASCVD Events Prevented</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Low to Moderate Intensity</c:v>
                </c:pt>
                <c:pt idx="1">
                  <c:v>High Intensity</c:v>
                </c:pt>
              </c:strCache>
            </c:strRef>
          </c:cat>
          <c:val>
            <c:numRef>
              <c:f>Sheet1!$C$2:$C$3</c:f>
              <c:numCache>
                <c:formatCode>General</c:formatCode>
                <c:ptCount val="2"/>
                <c:pt idx="0">
                  <c:v>35</c:v>
                </c:pt>
                <c:pt idx="1">
                  <c:v>142</c:v>
                </c:pt>
              </c:numCache>
            </c:numRef>
          </c:val>
          <c:extLst>
            <c:ext xmlns:c16="http://schemas.microsoft.com/office/drawing/2014/chart" uri="{C3380CC4-5D6E-409C-BE32-E72D297353CC}">
              <c16:uniqueId val="{00000000-11E1-4784-B71B-706AD46D7F3E}"/>
            </c:ext>
          </c:extLst>
        </c:ser>
        <c:dLbls>
          <c:dLblPos val="outEnd"/>
          <c:showLegendKey val="0"/>
          <c:showVal val="1"/>
          <c:showCatName val="0"/>
          <c:showSerName val="0"/>
          <c:showPercent val="0"/>
          <c:showBubbleSize val="0"/>
        </c:dLbls>
        <c:gapWidth val="444"/>
        <c:overlap val="-90"/>
        <c:axId val="1917031807"/>
        <c:axId val="1917038047"/>
      </c:barChart>
      <c:catAx>
        <c:axId val="19170318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solidFill>
                <a:latin typeface="+mn-lt"/>
                <a:ea typeface="+mn-ea"/>
                <a:cs typeface="+mn-cs"/>
              </a:defRPr>
            </a:pPr>
            <a:endParaRPr lang="en-US"/>
          </a:p>
        </c:txPr>
        <c:crossAx val="1917038047"/>
        <c:crosses val="autoZero"/>
        <c:auto val="1"/>
        <c:lblAlgn val="ctr"/>
        <c:lblOffset val="100"/>
        <c:noMultiLvlLbl val="0"/>
      </c:catAx>
      <c:valAx>
        <c:axId val="1917038047"/>
        <c:scaling>
          <c:orientation val="minMax"/>
        </c:scaling>
        <c:delete val="1"/>
        <c:axPos val="l"/>
        <c:numFmt formatCode="General" sourceLinked="1"/>
        <c:majorTickMark val="none"/>
        <c:minorTickMark val="none"/>
        <c:tickLblPos val="nextTo"/>
        <c:crossAx val="1917031807"/>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 HbA1C</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5.917464417750623E-3"/>
          <c:y val="1.9277950628381731E-2"/>
          <c:w val="0.96745394570237153"/>
          <c:h val="0.9181600356243329"/>
        </c:manualLayout>
      </c:layout>
      <c:barChart>
        <c:barDir val="col"/>
        <c:grouping val="clustered"/>
        <c:varyColors val="0"/>
        <c:ser>
          <c:idx val="0"/>
          <c:order val="0"/>
          <c:tx>
            <c:strRef>
              <c:f>Sheet1!$B$1</c:f>
              <c:strCache>
                <c:ptCount val="1"/>
                <c:pt idx="0">
                  <c:v>% HbA1C in Various Groups</c:v>
                </c:pt>
              </c:strCache>
            </c:strRef>
          </c:tx>
          <c:spPr>
            <a:pattFill prst="narHorz">
              <a:fgClr>
                <a:schemeClr val="dk1">
                  <a:tint val="88500"/>
                </a:schemeClr>
              </a:fgClr>
              <a:bgClr>
                <a:schemeClr val="dk1">
                  <a:tint val="88500"/>
                  <a:lumMod val="20000"/>
                  <a:lumOff val="80000"/>
                </a:schemeClr>
              </a:bgClr>
            </a:pattFill>
            <a:ln>
              <a:noFill/>
            </a:ln>
            <a:effectLst>
              <a:innerShdw blurRad="114300">
                <a:schemeClr val="dk1">
                  <a:tint val="88500"/>
                </a:schemeClr>
              </a:innerShdw>
            </a:effectLst>
          </c:spPr>
          <c:invertIfNegative val="0"/>
          <c:dPt>
            <c:idx val="0"/>
            <c:invertIfNegative val="0"/>
            <c:bubble3D val="0"/>
            <c:spPr>
              <a:solidFill>
                <a:schemeClr val="tx1"/>
              </a:solidFill>
              <a:ln>
                <a:noFill/>
              </a:ln>
              <a:effectLst>
                <a:innerShdw blurRad="114300">
                  <a:schemeClr val="dk1">
                    <a:tint val="88500"/>
                  </a:schemeClr>
                </a:innerShdw>
              </a:effectLst>
            </c:spPr>
            <c:extLst>
              <c:ext xmlns:c16="http://schemas.microsoft.com/office/drawing/2014/chart" uri="{C3380CC4-5D6E-409C-BE32-E72D297353CC}">
                <c16:uniqueId val="{00000002-7F7C-4F47-BD28-8F184B5FEA48}"/>
              </c:ext>
            </c:extLst>
          </c:dPt>
          <c:dPt>
            <c:idx val="1"/>
            <c:invertIfNegative val="0"/>
            <c:bubble3D val="0"/>
            <c:spPr>
              <a:solidFill>
                <a:schemeClr val="accent2"/>
              </a:solidFill>
              <a:ln>
                <a:noFill/>
              </a:ln>
              <a:effectLst>
                <a:innerShdw blurRad="114300">
                  <a:schemeClr val="dk1">
                    <a:tint val="88500"/>
                  </a:schemeClr>
                </a:innerShdw>
              </a:effectLst>
            </c:spPr>
            <c:extLst>
              <c:ext xmlns:c16="http://schemas.microsoft.com/office/drawing/2014/chart" uri="{C3380CC4-5D6E-409C-BE32-E72D297353CC}">
                <c16:uniqueId val="{00000000-7F7C-4F47-BD28-8F184B5FEA48}"/>
              </c:ext>
            </c:extLst>
          </c:dPt>
          <c:dPt>
            <c:idx val="2"/>
            <c:invertIfNegative val="0"/>
            <c:bubble3D val="0"/>
            <c:spPr>
              <a:solidFill>
                <a:schemeClr val="accent1">
                  <a:lumMod val="75000"/>
                </a:schemeClr>
              </a:solidFill>
              <a:ln>
                <a:noFill/>
              </a:ln>
              <a:effectLst>
                <a:innerShdw blurRad="114300">
                  <a:schemeClr val="dk1">
                    <a:tint val="88500"/>
                  </a:schemeClr>
                </a:innerShdw>
              </a:effectLst>
            </c:spPr>
            <c:extLst>
              <c:ext xmlns:c16="http://schemas.microsoft.com/office/drawing/2014/chart" uri="{C3380CC4-5D6E-409C-BE32-E72D297353CC}">
                <c16:uniqueId val="{00000001-7F7C-4F47-BD28-8F184B5FEA48}"/>
              </c:ext>
            </c:extLst>
          </c:dPt>
          <c:dLbls>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Placebo</c:v>
                </c:pt>
                <c:pt idx="1">
                  <c:v>Low to Moderate Intensity</c:v>
                </c:pt>
                <c:pt idx="2">
                  <c:v>High Intensity</c:v>
                </c:pt>
              </c:strCache>
            </c:strRef>
          </c:cat>
          <c:val>
            <c:numRef>
              <c:f>Sheet1!$B$2:$B$4</c:f>
              <c:numCache>
                <c:formatCode>General</c:formatCode>
                <c:ptCount val="3"/>
                <c:pt idx="0">
                  <c:v>6.44</c:v>
                </c:pt>
                <c:pt idx="1">
                  <c:v>6.5</c:v>
                </c:pt>
                <c:pt idx="2">
                  <c:v>6.52</c:v>
                </c:pt>
              </c:numCache>
            </c:numRef>
          </c:val>
          <c:extLst>
            <c:ext xmlns:c16="http://schemas.microsoft.com/office/drawing/2014/chart" uri="{C3380CC4-5D6E-409C-BE32-E72D297353CC}">
              <c16:uniqueId val="{00000000-5217-499C-B5F1-CFBD71F50DB7}"/>
            </c:ext>
          </c:extLst>
        </c:ser>
        <c:dLbls>
          <c:dLblPos val="outEnd"/>
          <c:showLegendKey val="0"/>
          <c:showVal val="1"/>
          <c:showCatName val="0"/>
          <c:showSerName val="0"/>
          <c:showPercent val="0"/>
          <c:showBubbleSize val="0"/>
        </c:dLbls>
        <c:gapWidth val="164"/>
        <c:overlap val="-22"/>
        <c:axId val="1917031807"/>
        <c:axId val="1917038047"/>
      </c:barChart>
      <c:catAx>
        <c:axId val="1917031807"/>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917038047"/>
        <c:crosses val="autoZero"/>
        <c:auto val="1"/>
        <c:lblAlgn val="ctr"/>
        <c:lblOffset val="100"/>
        <c:noMultiLvlLbl val="0"/>
      </c:catAx>
      <c:valAx>
        <c:axId val="1917038047"/>
        <c:scaling>
          <c:orientation val="minMax"/>
        </c:scaling>
        <c:delete val="1"/>
        <c:axPos val="l"/>
        <c:numFmt formatCode="General" sourceLinked="1"/>
        <c:majorTickMark val="none"/>
        <c:minorTickMark val="none"/>
        <c:tickLblPos val="nextTo"/>
        <c:crossAx val="1917031807"/>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ata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8CD5B8-FB51-49F5-92B2-4A4B19D89D88}"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A7519F39-1288-4098-B6D9-B06E471F0F54}">
      <dgm:prSet/>
      <dgm:spPr/>
      <dgm:t>
        <a:bodyPr/>
        <a:lstStyle/>
        <a:p>
          <a:r>
            <a:rPr lang="hu-HU" b="1" dirty="0"/>
            <a:t>Leading cause of mortality in developed countries and a rising tendency in developing countries</a:t>
          </a:r>
          <a:endParaRPr lang="en-US" dirty="0"/>
        </a:p>
      </dgm:t>
    </dgm:pt>
    <dgm:pt modelId="{8E32C439-74B0-4E5A-8965-54B12B2DCBB7}" type="parTrans" cxnId="{5C9A6DAA-4584-46AF-BC22-CB9E988A2380}">
      <dgm:prSet/>
      <dgm:spPr/>
      <dgm:t>
        <a:bodyPr/>
        <a:lstStyle/>
        <a:p>
          <a:endParaRPr lang="en-US"/>
        </a:p>
      </dgm:t>
    </dgm:pt>
    <dgm:pt modelId="{027F9777-CDE7-4693-A8E2-184AC850032E}" type="sibTrans" cxnId="{5C9A6DAA-4584-46AF-BC22-CB9E988A2380}">
      <dgm:prSet/>
      <dgm:spPr/>
      <dgm:t>
        <a:bodyPr/>
        <a:lstStyle/>
        <a:p>
          <a:endParaRPr lang="en-US"/>
        </a:p>
      </dgm:t>
    </dgm:pt>
    <dgm:pt modelId="{D8A6BE9D-D59F-450D-AA8D-36A776300655}">
      <dgm:prSet/>
      <dgm:spPr/>
      <dgm:t>
        <a:bodyPr/>
        <a:lstStyle/>
        <a:p>
          <a:r>
            <a:rPr lang="hu-HU" b="1"/>
            <a:t>A major impact on life expectancy </a:t>
          </a:r>
          <a:endParaRPr lang="en-US"/>
        </a:p>
      </dgm:t>
    </dgm:pt>
    <dgm:pt modelId="{BC953D98-152B-4DEA-A256-23D664647541}" type="parTrans" cxnId="{6B83B4C0-BE25-419C-B405-0A472480F944}">
      <dgm:prSet/>
      <dgm:spPr/>
      <dgm:t>
        <a:bodyPr/>
        <a:lstStyle/>
        <a:p>
          <a:endParaRPr lang="en-US"/>
        </a:p>
      </dgm:t>
    </dgm:pt>
    <dgm:pt modelId="{90DEE64B-F986-4690-8F2C-0284F0743BD0}" type="sibTrans" cxnId="{6B83B4C0-BE25-419C-B405-0A472480F944}">
      <dgm:prSet/>
      <dgm:spPr/>
      <dgm:t>
        <a:bodyPr/>
        <a:lstStyle/>
        <a:p>
          <a:endParaRPr lang="en-US"/>
        </a:p>
      </dgm:t>
    </dgm:pt>
    <dgm:pt modelId="{229B9A10-16BE-45BF-B43A-6A2FDFE0FC11}">
      <dgm:prSet/>
      <dgm:spPr/>
      <dgm:t>
        <a:bodyPr/>
        <a:lstStyle/>
        <a:p>
          <a:r>
            <a:rPr lang="hu-HU" b="1"/>
            <a:t>Significantly contributes to morbidity and death rates in the middle aged population: potential life years lost, common cause of premature death, labor force (economic costs), family life</a:t>
          </a:r>
          <a:endParaRPr lang="en-US"/>
        </a:p>
      </dgm:t>
    </dgm:pt>
    <dgm:pt modelId="{0FF1B477-D571-4D23-BC29-789E5F6C2430}" type="parTrans" cxnId="{08378D37-BC57-4DDC-B853-691D69959AD3}">
      <dgm:prSet/>
      <dgm:spPr/>
      <dgm:t>
        <a:bodyPr/>
        <a:lstStyle/>
        <a:p>
          <a:endParaRPr lang="en-US"/>
        </a:p>
      </dgm:t>
    </dgm:pt>
    <dgm:pt modelId="{B576DAD3-071B-49A4-81BE-4795DD737D1F}" type="sibTrans" cxnId="{08378D37-BC57-4DDC-B853-691D69959AD3}">
      <dgm:prSet/>
      <dgm:spPr/>
      <dgm:t>
        <a:bodyPr/>
        <a:lstStyle/>
        <a:p>
          <a:endParaRPr lang="en-US"/>
        </a:p>
      </dgm:t>
    </dgm:pt>
    <dgm:pt modelId="{45323ED6-75FB-43A7-9A24-A7173B11B83D}">
      <dgm:prSet/>
      <dgm:spPr/>
      <dgm:t>
        <a:bodyPr/>
        <a:lstStyle/>
        <a:p>
          <a:r>
            <a:rPr lang="hu-HU" b="1"/>
            <a:t>Morbidity: nearly 30% of all disability cases</a:t>
          </a:r>
          <a:endParaRPr lang="en-US"/>
        </a:p>
      </dgm:t>
    </dgm:pt>
    <dgm:pt modelId="{C4273253-DBE0-463D-93EA-AC75336ED6CB}" type="parTrans" cxnId="{09223390-6768-4698-A89F-1AAB0EA129F4}">
      <dgm:prSet/>
      <dgm:spPr/>
      <dgm:t>
        <a:bodyPr/>
        <a:lstStyle/>
        <a:p>
          <a:endParaRPr lang="en-US"/>
        </a:p>
      </dgm:t>
    </dgm:pt>
    <dgm:pt modelId="{476377A9-C777-4683-9BFF-D46F42EA534D}" type="sibTrans" cxnId="{09223390-6768-4698-A89F-1AAB0EA129F4}">
      <dgm:prSet/>
      <dgm:spPr/>
      <dgm:t>
        <a:bodyPr/>
        <a:lstStyle/>
        <a:p>
          <a:endParaRPr lang="en-US"/>
        </a:p>
      </dgm:t>
    </dgm:pt>
    <dgm:pt modelId="{FE3F33D3-A4E3-476F-B749-B317F0C11468}">
      <dgm:prSet/>
      <dgm:spPr/>
      <dgm:t>
        <a:bodyPr/>
        <a:lstStyle/>
        <a:p>
          <a:r>
            <a:rPr lang="hu-HU" b="1"/>
            <a:t>Contributes to deterioration of the quality of life</a:t>
          </a:r>
          <a:endParaRPr lang="en-US"/>
        </a:p>
      </dgm:t>
    </dgm:pt>
    <dgm:pt modelId="{B58451FC-70B8-4C6D-8404-3115A81E6D18}" type="parTrans" cxnId="{3CD47F24-8279-434B-B74E-BA2A16B84553}">
      <dgm:prSet/>
      <dgm:spPr/>
      <dgm:t>
        <a:bodyPr/>
        <a:lstStyle/>
        <a:p>
          <a:endParaRPr lang="en-US"/>
        </a:p>
      </dgm:t>
    </dgm:pt>
    <dgm:pt modelId="{ED8463D7-823D-4DDE-90D7-BF9304508784}" type="sibTrans" cxnId="{3CD47F24-8279-434B-B74E-BA2A16B84553}">
      <dgm:prSet/>
      <dgm:spPr/>
      <dgm:t>
        <a:bodyPr/>
        <a:lstStyle/>
        <a:p>
          <a:endParaRPr lang="en-US"/>
        </a:p>
      </dgm:t>
    </dgm:pt>
    <dgm:pt modelId="{DE5DBD2E-D274-4797-B70F-86AC1F41CE2D}" type="pres">
      <dgm:prSet presAssocID="{798CD5B8-FB51-49F5-92B2-4A4B19D89D88}" presName="vert0" presStyleCnt="0">
        <dgm:presLayoutVars>
          <dgm:dir/>
          <dgm:animOne val="branch"/>
          <dgm:animLvl val="lvl"/>
        </dgm:presLayoutVars>
      </dgm:prSet>
      <dgm:spPr/>
    </dgm:pt>
    <dgm:pt modelId="{E68B8C13-AD06-4531-90ED-6DC83630EF9E}" type="pres">
      <dgm:prSet presAssocID="{A7519F39-1288-4098-B6D9-B06E471F0F54}" presName="thickLine" presStyleLbl="alignNode1" presStyleIdx="0" presStyleCnt="5"/>
      <dgm:spPr/>
    </dgm:pt>
    <dgm:pt modelId="{07722BCE-8DDC-43DA-BB10-B5719696276E}" type="pres">
      <dgm:prSet presAssocID="{A7519F39-1288-4098-B6D9-B06E471F0F54}" presName="horz1" presStyleCnt="0"/>
      <dgm:spPr/>
    </dgm:pt>
    <dgm:pt modelId="{90A78E7C-5759-48F9-B150-F7B7D624A2C0}" type="pres">
      <dgm:prSet presAssocID="{A7519F39-1288-4098-B6D9-B06E471F0F54}" presName="tx1" presStyleLbl="revTx" presStyleIdx="0" presStyleCnt="5"/>
      <dgm:spPr/>
    </dgm:pt>
    <dgm:pt modelId="{2196943D-27CB-43A0-A5AF-DC6F12473C7C}" type="pres">
      <dgm:prSet presAssocID="{A7519F39-1288-4098-B6D9-B06E471F0F54}" presName="vert1" presStyleCnt="0"/>
      <dgm:spPr/>
    </dgm:pt>
    <dgm:pt modelId="{CAD69069-4C02-4DBC-8AF1-3F0753E4DBAD}" type="pres">
      <dgm:prSet presAssocID="{D8A6BE9D-D59F-450D-AA8D-36A776300655}" presName="thickLine" presStyleLbl="alignNode1" presStyleIdx="1" presStyleCnt="5"/>
      <dgm:spPr/>
    </dgm:pt>
    <dgm:pt modelId="{7B63B5A0-9589-4813-86AD-A535DE43F5A7}" type="pres">
      <dgm:prSet presAssocID="{D8A6BE9D-D59F-450D-AA8D-36A776300655}" presName="horz1" presStyleCnt="0"/>
      <dgm:spPr/>
    </dgm:pt>
    <dgm:pt modelId="{070D74A1-7D48-4EC2-9B38-BDDC284334AA}" type="pres">
      <dgm:prSet presAssocID="{D8A6BE9D-D59F-450D-AA8D-36A776300655}" presName="tx1" presStyleLbl="revTx" presStyleIdx="1" presStyleCnt="5"/>
      <dgm:spPr/>
    </dgm:pt>
    <dgm:pt modelId="{5E537C1F-735D-4334-B315-27F574CF8FF9}" type="pres">
      <dgm:prSet presAssocID="{D8A6BE9D-D59F-450D-AA8D-36A776300655}" presName="vert1" presStyleCnt="0"/>
      <dgm:spPr/>
    </dgm:pt>
    <dgm:pt modelId="{7129964A-38AD-4031-BED1-8DD871F7997B}" type="pres">
      <dgm:prSet presAssocID="{229B9A10-16BE-45BF-B43A-6A2FDFE0FC11}" presName="thickLine" presStyleLbl="alignNode1" presStyleIdx="2" presStyleCnt="5"/>
      <dgm:spPr/>
    </dgm:pt>
    <dgm:pt modelId="{45698479-718B-4E18-A900-5C919F063140}" type="pres">
      <dgm:prSet presAssocID="{229B9A10-16BE-45BF-B43A-6A2FDFE0FC11}" presName="horz1" presStyleCnt="0"/>
      <dgm:spPr/>
    </dgm:pt>
    <dgm:pt modelId="{CF16388E-694E-463E-9E36-4A1DA0218943}" type="pres">
      <dgm:prSet presAssocID="{229B9A10-16BE-45BF-B43A-6A2FDFE0FC11}" presName="tx1" presStyleLbl="revTx" presStyleIdx="2" presStyleCnt="5"/>
      <dgm:spPr/>
    </dgm:pt>
    <dgm:pt modelId="{FD7EB906-D1FC-4E55-9F82-6E8BED86D4E5}" type="pres">
      <dgm:prSet presAssocID="{229B9A10-16BE-45BF-B43A-6A2FDFE0FC11}" presName="vert1" presStyleCnt="0"/>
      <dgm:spPr/>
    </dgm:pt>
    <dgm:pt modelId="{E97E4DA5-1A3D-4638-9D1E-6B100A211243}" type="pres">
      <dgm:prSet presAssocID="{45323ED6-75FB-43A7-9A24-A7173B11B83D}" presName="thickLine" presStyleLbl="alignNode1" presStyleIdx="3" presStyleCnt="5"/>
      <dgm:spPr/>
    </dgm:pt>
    <dgm:pt modelId="{6265CBE7-B754-4E83-B765-DE687BA60A23}" type="pres">
      <dgm:prSet presAssocID="{45323ED6-75FB-43A7-9A24-A7173B11B83D}" presName="horz1" presStyleCnt="0"/>
      <dgm:spPr/>
    </dgm:pt>
    <dgm:pt modelId="{A8F28277-1BDF-4F51-B27E-072E07F36FEC}" type="pres">
      <dgm:prSet presAssocID="{45323ED6-75FB-43A7-9A24-A7173B11B83D}" presName="tx1" presStyleLbl="revTx" presStyleIdx="3" presStyleCnt="5"/>
      <dgm:spPr/>
    </dgm:pt>
    <dgm:pt modelId="{A123846C-3193-4218-AD4E-B0E03FC7EA08}" type="pres">
      <dgm:prSet presAssocID="{45323ED6-75FB-43A7-9A24-A7173B11B83D}" presName="vert1" presStyleCnt="0"/>
      <dgm:spPr/>
    </dgm:pt>
    <dgm:pt modelId="{974679DA-CB2A-4E43-82BD-9141E3FC04E7}" type="pres">
      <dgm:prSet presAssocID="{FE3F33D3-A4E3-476F-B749-B317F0C11468}" presName="thickLine" presStyleLbl="alignNode1" presStyleIdx="4" presStyleCnt="5"/>
      <dgm:spPr/>
    </dgm:pt>
    <dgm:pt modelId="{6F1525CF-38A7-4241-AE6E-B3C407008EC3}" type="pres">
      <dgm:prSet presAssocID="{FE3F33D3-A4E3-476F-B749-B317F0C11468}" presName="horz1" presStyleCnt="0"/>
      <dgm:spPr/>
    </dgm:pt>
    <dgm:pt modelId="{06A57AE5-2841-4CE7-B75C-4763022479E7}" type="pres">
      <dgm:prSet presAssocID="{FE3F33D3-A4E3-476F-B749-B317F0C11468}" presName="tx1" presStyleLbl="revTx" presStyleIdx="4" presStyleCnt="5"/>
      <dgm:spPr/>
    </dgm:pt>
    <dgm:pt modelId="{F4A58AD8-009B-4108-8D46-45E5EA1BC8B9}" type="pres">
      <dgm:prSet presAssocID="{FE3F33D3-A4E3-476F-B749-B317F0C11468}" presName="vert1" presStyleCnt="0"/>
      <dgm:spPr/>
    </dgm:pt>
  </dgm:ptLst>
  <dgm:cxnLst>
    <dgm:cxn modelId="{3CD47F24-8279-434B-B74E-BA2A16B84553}" srcId="{798CD5B8-FB51-49F5-92B2-4A4B19D89D88}" destId="{FE3F33D3-A4E3-476F-B749-B317F0C11468}" srcOrd="4" destOrd="0" parTransId="{B58451FC-70B8-4C6D-8404-3115A81E6D18}" sibTransId="{ED8463D7-823D-4DDE-90D7-BF9304508784}"/>
    <dgm:cxn modelId="{1307AD2B-6B57-49AC-B146-F2E983C1FB85}" type="presOf" srcId="{45323ED6-75FB-43A7-9A24-A7173B11B83D}" destId="{A8F28277-1BDF-4F51-B27E-072E07F36FEC}" srcOrd="0" destOrd="0" presId="urn:microsoft.com/office/officeart/2008/layout/LinedList"/>
    <dgm:cxn modelId="{08378D37-BC57-4DDC-B853-691D69959AD3}" srcId="{798CD5B8-FB51-49F5-92B2-4A4B19D89D88}" destId="{229B9A10-16BE-45BF-B43A-6A2FDFE0FC11}" srcOrd="2" destOrd="0" parTransId="{0FF1B477-D571-4D23-BC29-789E5F6C2430}" sibTransId="{B576DAD3-071B-49A4-81BE-4795DD737D1F}"/>
    <dgm:cxn modelId="{3363FC5C-F89C-4E59-9253-B7C41FAAD663}" type="presOf" srcId="{A7519F39-1288-4098-B6D9-B06E471F0F54}" destId="{90A78E7C-5759-48F9-B150-F7B7D624A2C0}" srcOrd="0" destOrd="0" presId="urn:microsoft.com/office/officeart/2008/layout/LinedList"/>
    <dgm:cxn modelId="{2BE51188-9732-4355-9215-374445052F31}" type="presOf" srcId="{FE3F33D3-A4E3-476F-B749-B317F0C11468}" destId="{06A57AE5-2841-4CE7-B75C-4763022479E7}" srcOrd="0" destOrd="0" presId="urn:microsoft.com/office/officeart/2008/layout/LinedList"/>
    <dgm:cxn modelId="{09223390-6768-4698-A89F-1AAB0EA129F4}" srcId="{798CD5B8-FB51-49F5-92B2-4A4B19D89D88}" destId="{45323ED6-75FB-43A7-9A24-A7173B11B83D}" srcOrd="3" destOrd="0" parTransId="{C4273253-DBE0-463D-93EA-AC75336ED6CB}" sibTransId="{476377A9-C777-4683-9BFF-D46F42EA534D}"/>
    <dgm:cxn modelId="{756A97A7-2610-4CE5-A6DF-0BA7534E4EBC}" type="presOf" srcId="{D8A6BE9D-D59F-450D-AA8D-36A776300655}" destId="{070D74A1-7D48-4EC2-9B38-BDDC284334AA}" srcOrd="0" destOrd="0" presId="urn:microsoft.com/office/officeart/2008/layout/LinedList"/>
    <dgm:cxn modelId="{5C9A6DAA-4584-46AF-BC22-CB9E988A2380}" srcId="{798CD5B8-FB51-49F5-92B2-4A4B19D89D88}" destId="{A7519F39-1288-4098-B6D9-B06E471F0F54}" srcOrd="0" destOrd="0" parTransId="{8E32C439-74B0-4E5A-8965-54B12B2DCBB7}" sibTransId="{027F9777-CDE7-4693-A8E2-184AC850032E}"/>
    <dgm:cxn modelId="{6B83B4C0-BE25-419C-B405-0A472480F944}" srcId="{798CD5B8-FB51-49F5-92B2-4A4B19D89D88}" destId="{D8A6BE9D-D59F-450D-AA8D-36A776300655}" srcOrd="1" destOrd="0" parTransId="{BC953D98-152B-4DEA-A256-23D664647541}" sibTransId="{90DEE64B-F986-4690-8F2C-0284F0743BD0}"/>
    <dgm:cxn modelId="{209F97EC-E00B-40BE-9DB8-AAC7ECCCA19B}" type="presOf" srcId="{229B9A10-16BE-45BF-B43A-6A2FDFE0FC11}" destId="{CF16388E-694E-463E-9E36-4A1DA0218943}" srcOrd="0" destOrd="0" presId="urn:microsoft.com/office/officeart/2008/layout/LinedList"/>
    <dgm:cxn modelId="{814622F6-C9E7-4B24-BA31-1C41432633C3}" type="presOf" srcId="{798CD5B8-FB51-49F5-92B2-4A4B19D89D88}" destId="{DE5DBD2E-D274-4797-B70F-86AC1F41CE2D}" srcOrd="0" destOrd="0" presId="urn:microsoft.com/office/officeart/2008/layout/LinedList"/>
    <dgm:cxn modelId="{6C7F7088-562A-407B-9A55-02B37C8DE01C}" type="presParOf" srcId="{DE5DBD2E-D274-4797-B70F-86AC1F41CE2D}" destId="{E68B8C13-AD06-4531-90ED-6DC83630EF9E}" srcOrd="0" destOrd="0" presId="urn:microsoft.com/office/officeart/2008/layout/LinedList"/>
    <dgm:cxn modelId="{C5918D5C-FD01-4BC7-A5F6-535869EC8A3B}" type="presParOf" srcId="{DE5DBD2E-D274-4797-B70F-86AC1F41CE2D}" destId="{07722BCE-8DDC-43DA-BB10-B5719696276E}" srcOrd="1" destOrd="0" presId="urn:microsoft.com/office/officeart/2008/layout/LinedList"/>
    <dgm:cxn modelId="{89F703CA-8BDC-47BB-BC42-BA23095A1A50}" type="presParOf" srcId="{07722BCE-8DDC-43DA-BB10-B5719696276E}" destId="{90A78E7C-5759-48F9-B150-F7B7D624A2C0}" srcOrd="0" destOrd="0" presId="urn:microsoft.com/office/officeart/2008/layout/LinedList"/>
    <dgm:cxn modelId="{F0CA0121-1EFC-4401-953B-685C6B0A103E}" type="presParOf" srcId="{07722BCE-8DDC-43DA-BB10-B5719696276E}" destId="{2196943D-27CB-43A0-A5AF-DC6F12473C7C}" srcOrd="1" destOrd="0" presId="urn:microsoft.com/office/officeart/2008/layout/LinedList"/>
    <dgm:cxn modelId="{DEB63075-5C98-4648-8A73-73F54EDAF1C4}" type="presParOf" srcId="{DE5DBD2E-D274-4797-B70F-86AC1F41CE2D}" destId="{CAD69069-4C02-4DBC-8AF1-3F0753E4DBAD}" srcOrd="2" destOrd="0" presId="urn:microsoft.com/office/officeart/2008/layout/LinedList"/>
    <dgm:cxn modelId="{6C2475E3-67ED-4CC9-9485-269F3908A33F}" type="presParOf" srcId="{DE5DBD2E-D274-4797-B70F-86AC1F41CE2D}" destId="{7B63B5A0-9589-4813-86AD-A535DE43F5A7}" srcOrd="3" destOrd="0" presId="urn:microsoft.com/office/officeart/2008/layout/LinedList"/>
    <dgm:cxn modelId="{96B496B1-1AD3-4F84-A048-2AFE4E3A6612}" type="presParOf" srcId="{7B63B5A0-9589-4813-86AD-A535DE43F5A7}" destId="{070D74A1-7D48-4EC2-9B38-BDDC284334AA}" srcOrd="0" destOrd="0" presId="urn:microsoft.com/office/officeart/2008/layout/LinedList"/>
    <dgm:cxn modelId="{160E85AE-98F6-44BA-8082-512D6B6B57FC}" type="presParOf" srcId="{7B63B5A0-9589-4813-86AD-A535DE43F5A7}" destId="{5E537C1F-735D-4334-B315-27F574CF8FF9}" srcOrd="1" destOrd="0" presId="urn:microsoft.com/office/officeart/2008/layout/LinedList"/>
    <dgm:cxn modelId="{EE75568F-1C42-4A02-A5BF-4260F8A8BC86}" type="presParOf" srcId="{DE5DBD2E-D274-4797-B70F-86AC1F41CE2D}" destId="{7129964A-38AD-4031-BED1-8DD871F7997B}" srcOrd="4" destOrd="0" presId="urn:microsoft.com/office/officeart/2008/layout/LinedList"/>
    <dgm:cxn modelId="{2C06C00E-A39A-4936-BC3E-E01FC22E40E7}" type="presParOf" srcId="{DE5DBD2E-D274-4797-B70F-86AC1F41CE2D}" destId="{45698479-718B-4E18-A900-5C919F063140}" srcOrd="5" destOrd="0" presId="urn:microsoft.com/office/officeart/2008/layout/LinedList"/>
    <dgm:cxn modelId="{D43A0F5E-42EE-4D2B-9A26-7BA1323AC7AF}" type="presParOf" srcId="{45698479-718B-4E18-A900-5C919F063140}" destId="{CF16388E-694E-463E-9E36-4A1DA0218943}" srcOrd="0" destOrd="0" presId="urn:microsoft.com/office/officeart/2008/layout/LinedList"/>
    <dgm:cxn modelId="{3F3E8B98-C420-4582-A622-9B44FF50B668}" type="presParOf" srcId="{45698479-718B-4E18-A900-5C919F063140}" destId="{FD7EB906-D1FC-4E55-9F82-6E8BED86D4E5}" srcOrd="1" destOrd="0" presId="urn:microsoft.com/office/officeart/2008/layout/LinedList"/>
    <dgm:cxn modelId="{FD3E1BEC-0BDC-4E3F-9553-2E72B4B0485A}" type="presParOf" srcId="{DE5DBD2E-D274-4797-B70F-86AC1F41CE2D}" destId="{E97E4DA5-1A3D-4638-9D1E-6B100A211243}" srcOrd="6" destOrd="0" presId="urn:microsoft.com/office/officeart/2008/layout/LinedList"/>
    <dgm:cxn modelId="{71F9FD00-1E9D-4C38-A45C-213260FCA89D}" type="presParOf" srcId="{DE5DBD2E-D274-4797-B70F-86AC1F41CE2D}" destId="{6265CBE7-B754-4E83-B765-DE687BA60A23}" srcOrd="7" destOrd="0" presId="urn:microsoft.com/office/officeart/2008/layout/LinedList"/>
    <dgm:cxn modelId="{91384244-5859-47C0-BCD4-DCF2584A70AC}" type="presParOf" srcId="{6265CBE7-B754-4E83-B765-DE687BA60A23}" destId="{A8F28277-1BDF-4F51-B27E-072E07F36FEC}" srcOrd="0" destOrd="0" presId="urn:microsoft.com/office/officeart/2008/layout/LinedList"/>
    <dgm:cxn modelId="{E909995D-5BC3-49FB-8AC6-A830F4203E99}" type="presParOf" srcId="{6265CBE7-B754-4E83-B765-DE687BA60A23}" destId="{A123846C-3193-4218-AD4E-B0E03FC7EA08}" srcOrd="1" destOrd="0" presId="urn:microsoft.com/office/officeart/2008/layout/LinedList"/>
    <dgm:cxn modelId="{D04C5E69-084D-4558-AEFA-C26CD119FC36}" type="presParOf" srcId="{DE5DBD2E-D274-4797-B70F-86AC1F41CE2D}" destId="{974679DA-CB2A-4E43-82BD-9141E3FC04E7}" srcOrd="8" destOrd="0" presId="urn:microsoft.com/office/officeart/2008/layout/LinedList"/>
    <dgm:cxn modelId="{A1792796-9ECD-4D2F-8ACA-37B3B4D144C4}" type="presParOf" srcId="{DE5DBD2E-D274-4797-B70F-86AC1F41CE2D}" destId="{6F1525CF-38A7-4241-AE6E-B3C407008EC3}" srcOrd="9" destOrd="0" presId="urn:microsoft.com/office/officeart/2008/layout/LinedList"/>
    <dgm:cxn modelId="{73DD4CD2-28F4-4FA2-AD1F-4B6D496DF729}" type="presParOf" srcId="{6F1525CF-38A7-4241-AE6E-B3C407008EC3}" destId="{06A57AE5-2841-4CE7-B75C-4763022479E7}" srcOrd="0" destOrd="0" presId="urn:microsoft.com/office/officeart/2008/layout/LinedList"/>
    <dgm:cxn modelId="{71DA22DD-A03E-47A2-848A-34064A2415AC}" type="presParOf" srcId="{6F1525CF-38A7-4241-AE6E-B3C407008EC3}" destId="{F4A58AD8-009B-4108-8D46-45E5EA1BC8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E4CF72-2482-4DFD-8CCD-11B648185FC5}" type="doc">
      <dgm:prSet loTypeId="urn:microsoft.com/office/officeart/2016/7/layout/RepeatingBendingProcessNew" loCatId="process" qsTypeId="urn:microsoft.com/office/officeart/2005/8/quickstyle/simple4" qsCatId="simple" csTypeId="urn:microsoft.com/office/officeart/2005/8/colors/accent2_2" csCatId="accent2" phldr="1"/>
      <dgm:spPr/>
      <dgm:t>
        <a:bodyPr/>
        <a:lstStyle/>
        <a:p>
          <a:endParaRPr lang="en-US"/>
        </a:p>
      </dgm:t>
    </dgm:pt>
    <dgm:pt modelId="{8520A4BA-CCBD-4D4B-834E-C11F997C2875}">
      <dgm:prSet custT="1"/>
      <dgm:spPr/>
      <dgm:t>
        <a:bodyPr/>
        <a:lstStyle/>
        <a:p>
          <a:r>
            <a:rPr lang="en-US" sz="1800" b="1" i="0" baseline="0"/>
            <a:t>Leading Cause of Global Mortality</a:t>
          </a:r>
          <a:endParaRPr lang="en-US" sz="1800"/>
        </a:p>
      </dgm:t>
    </dgm:pt>
    <dgm:pt modelId="{249C7BC2-F19D-443E-AF6D-C23E64BABFF9}" type="parTrans" cxnId="{4D34955C-A422-48FC-A837-4066C8500582}">
      <dgm:prSet/>
      <dgm:spPr/>
      <dgm:t>
        <a:bodyPr/>
        <a:lstStyle/>
        <a:p>
          <a:endParaRPr lang="en-US" sz="1800"/>
        </a:p>
      </dgm:t>
    </dgm:pt>
    <dgm:pt modelId="{6FCCAF75-B978-4B0C-9201-110D31AB3177}" type="sibTrans" cxnId="{4D34955C-A422-48FC-A837-4066C8500582}">
      <dgm:prSet custT="1"/>
      <dgm:spPr/>
      <dgm:t>
        <a:bodyPr/>
        <a:lstStyle/>
        <a:p>
          <a:endParaRPr lang="en-US" sz="1800"/>
        </a:p>
      </dgm:t>
    </dgm:pt>
    <dgm:pt modelId="{7AD83736-668E-4485-B822-26D4A03814B0}">
      <dgm:prSet custT="1"/>
      <dgm:spPr/>
      <dgm:t>
        <a:bodyPr/>
        <a:lstStyle/>
        <a:p>
          <a:r>
            <a:rPr lang="en-US" sz="1800" b="0" i="0" baseline="0" dirty="0"/>
            <a:t>In 2022 19.8 million deaths worldwide leading to 44.9 million years lived with disability (YLD)</a:t>
          </a:r>
          <a:endParaRPr lang="en-US" sz="1800" b="0" dirty="0"/>
        </a:p>
      </dgm:t>
    </dgm:pt>
    <dgm:pt modelId="{C60572F6-EAE9-41A7-B0E9-177811B3D920}" type="parTrans" cxnId="{CED3C3CB-FC1D-4210-AFD0-468C9DAC9BC1}">
      <dgm:prSet/>
      <dgm:spPr/>
      <dgm:t>
        <a:bodyPr/>
        <a:lstStyle/>
        <a:p>
          <a:endParaRPr lang="en-US" sz="1800"/>
        </a:p>
      </dgm:t>
    </dgm:pt>
    <dgm:pt modelId="{BAEEC87A-1F5A-48BF-8093-8A4F92661068}" type="sibTrans" cxnId="{CED3C3CB-FC1D-4210-AFD0-468C9DAC9BC1}">
      <dgm:prSet custT="1"/>
      <dgm:spPr/>
      <dgm:t>
        <a:bodyPr/>
        <a:lstStyle/>
        <a:p>
          <a:endParaRPr lang="en-US" sz="1800"/>
        </a:p>
      </dgm:t>
    </dgm:pt>
    <dgm:pt modelId="{8B3C3105-69A2-4C17-98AE-FD5C85CBFA3C}">
      <dgm:prSet custT="1"/>
      <dgm:spPr/>
      <dgm:t>
        <a:bodyPr/>
        <a:lstStyle/>
        <a:p>
          <a:r>
            <a:rPr lang="en-US" sz="1800" b="1" i="0" baseline="0"/>
            <a:t>Premature Deaths: </a:t>
          </a:r>
          <a:r>
            <a:rPr lang="en-US" sz="1800" b="0" i="0" baseline="0"/>
            <a:t>34% of CVD deaths occur before age 70</a:t>
          </a:r>
          <a:endParaRPr lang="en-US" sz="1800"/>
        </a:p>
      </dgm:t>
    </dgm:pt>
    <dgm:pt modelId="{702D3846-A79F-4FB5-A736-8700F6116AD3}" type="parTrans" cxnId="{4B2510AC-DBED-4C44-B803-39F8C6AA58AD}">
      <dgm:prSet/>
      <dgm:spPr/>
      <dgm:t>
        <a:bodyPr/>
        <a:lstStyle/>
        <a:p>
          <a:endParaRPr lang="en-US" sz="1800"/>
        </a:p>
      </dgm:t>
    </dgm:pt>
    <dgm:pt modelId="{5787A16B-E842-4E01-9CCA-4A1F5850FC52}" type="sibTrans" cxnId="{4B2510AC-DBED-4C44-B803-39F8C6AA58AD}">
      <dgm:prSet custT="1"/>
      <dgm:spPr/>
      <dgm:t>
        <a:bodyPr/>
        <a:lstStyle/>
        <a:p>
          <a:endParaRPr lang="en-US" sz="1800"/>
        </a:p>
      </dgm:t>
    </dgm:pt>
    <dgm:pt modelId="{974344BF-B5EE-4EE2-83E2-53B14F5E86A9}">
      <dgm:prSet custT="1"/>
      <dgm:spPr/>
      <dgm:t>
        <a:bodyPr/>
        <a:lstStyle/>
        <a:p>
          <a:r>
            <a:rPr lang="en-US" sz="1800" b="0" i="0" baseline="0"/>
            <a:t>Amenable to prevention or treatment with effective interventions</a:t>
          </a:r>
          <a:endParaRPr lang="en-US" sz="1800"/>
        </a:p>
      </dgm:t>
    </dgm:pt>
    <dgm:pt modelId="{35B4981B-F212-46DD-B3F2-C72BF8C177B4}" type="parTrans" cxnId="{B548DFB0-36A4-4BF2-B2D1-65FE984FEC7B}">
      <dgm:prSet/>
      <dgm:spPr/>
      <dgm:t>
        <a:bodyPr/>
        <a:lstStyle/>
        <a:p>
          <a:endParaRPr lang="en-US" sz="1800"/>
        </a:p>
      </dgm:t>
    </dgm:pt>
    <dgm:pt modelId="{F5503BC9-5132-4A9A-A8E6-8D46141331BC}" type="sibTrans" cxnId="{B548DFB0-36A4-4BF2-B2D1-65FE984FEC7B}">
      <dgm:prSet custT="1"/>
      <dgm:spPr/>
      <dgm:t>
        <a:bodyPr/>
        <a:lstStyle/>
        <a:p>
          <a:endParaRPr lang="en-US" sz="1800"/>
        </a:p>
      </dgm:t>
    </dgm:pt>
    <dgm:pt modelId="{B31D27CA-4764-4B1A-92E6-DBEA6A5263EC}">
      <dgm:prSet custT="1"/>
      <dgm:spPr/>
      <dgm:t>
        <a:bodyPr/>
        <a:lstStyle/>
        <a:p>
          <a:r>
            <a:rPr lang="en-US" sz="1800" b="0" i="0" baseline="0"/>
            <a:t>Victoria Declaration (1992):</a:t>
          </a:r>
          <a:endParaRPr lang="en-US" sz="1800"/>
        </a:p>
      </dgm:t>
    </dgm:pt>
    <dgm:pt modelId="{3223D10C-6CA5-48DE-9FB2-38034FBAA011}" type="parTrans" cxnId="{CA422406-D51A-4193-855F-12CD9CCAACE6}">
      <dgm:prSet/>
      <dgm:spPr/>
      <dgm:t>
        <a:bodyPr/>
        <a:lstStyle/>
        <a:p>
          <a:endParaRPr lang="en-US" sz="1800"/>
        </a:p>
      </dgm:t>
    </dgm:pt>
    <dgm:pt modelId="{FEEA7995-BD19-4D6D-A558-F8C5149F5C71}" type="sibTrans" cxnId="{CA422406-D51A-4193-855F-12CD9CCAACE6}">
      <dgm:prSet custT="1"/>
      <dgm:spPr/>
      <dgm:t>
        <a:bodyPr/>
        <a:lstStyle/>
        <a:p>
          <a:endParaRPr lang="en-US" sz="1800"/>
        </a:p>
      </dgm:t>
    </dgm:pt>
    <dgm:pt modelId="{1F6AFF7F-DA1B-4EE1-907C-2F86AFCD45CF}">
      <dgm:prSet custT="1"/>
      <dgm:spPr/>
      <dgm:t>
        <a:bodyPr/>
        <a:lstStyle/>
        <a:p>
          <a:r>
            <a:rPr lang="en-US" sz="1800" b="0" i="0" baseline="0" dirty="0"/>
            <a:t>“We have the scientific knowledge to create a world in which heart disease and stroke are rare.”</a:t>
          </a:r>
          <a:endParaRPr lang="en-US" sz="1800" dirty="0"/>
        </a:p>
      </dgm:t>
    </dgm:pt>
    <dgm:pt modelId="{406140F2-8EB0-4B2D-AFFF-C91114F630FD}" type="parTrans" cxnId="{BC22995D-F934-4B90-B73B-5B7906FA5CD6}">
      <dgm:prSet/>
      <dgm:spPr/>
      <dgm:t>
        <a:bodyPr/>
        <a:lstStyle/>
        <a:p>
          <a:endParaRPr lang="en-US" sz="1800"/>
        </a:p>
      </dgm:t>
    </dgm:pt>
    <dgm:pt modelId="{7783BF4B-D9B5-4E18-BBEE-9A556F462479}" type="sibTrans" cxnId="{BC22995D-F934-4B90-B73B-5B7906FA5CD6}">
      <dgm:prSet/>
      <dgm:spPr/>
      <dgm:t>
        <a:bodyPr/>
        <a:lstStyle/>
        <a:p>
          <a:endParaRPr lang="en-US" sz="1800"/>
        </a:p>
      </dgm:t>
    </dgm:pt>
    <dgm:pt modelId="{2B793D99-E321-4FF1-A1B1-5D4203892890}">
      <dgm:prSet custT="1"/>
      <dgm:spPr/>
      <dgm:t>
        <a:bodyPr/>
        <a:lstStyle/>
        <a:p>
          <a:r>
            <a:rPr lang="en-US" sz="1800" b="0" i="0" baseline="0"/>
            <a:t>Millions still succumb prematurely despite available solutions.</a:t>
          </a:r>
          <a:endParaRPr lang="en-US" sz="1800"/>
        </a:p>
      </dgm:t>
    </dgm:pt>
    <dgm:pt modelId="{F0F63394-DE78-42BC-BDC1-A8C9D928DB54}" type="parTrans" cxnId="{A0F6A6AC-F9B8-492B-9D16-F4EEE72A860B}">
      <dgm:prSet/>
      <dgm:spPr/>
      <dgm:t>
        <a:bodyPr/>
        <a:lstStyle/>
        <a:p>
          <a:endParaRPr lang="en-US" sz="1800"/>
        </a:p>
      </dgm:t>
    </dgm:pt>
    <dgm:pt modelId="{183DDF65-1D2E-4122-9D6F-222B80F3EB2F}" type="sibTrans" cxnId="{A0F6A6AC-F9B8-492B-9D16-F4EEE72A860B}">
      <dgm:prSet/>
      <dgm:spPr/>
      <dgm:t>
        <a:bodyPr/>
        <a:lstStyle/>
        <a:p>
          <a:endParaRPr lang="en-US" sz="1800"/>
        </a:p>
      </dgm:t>
    </dgm:pt>
    <dgm:pt modelId="{3AD8BE00-A472-4011-8CAF-32D9849E482B}" type="pres">
      <dgm:prSet presAssocID="{10E4CF72-2482-4DFD-8CCD-11B648185FC5}" presName="Name0" presStyleCnt="0">
        <dgm:presLayoutVars>
          <dgm:dir/>
          <dgm:resizeHandles val="exact"/>
        </dgm:presLayoutVars>
      </dgm:prSet>
      <dgm:spPr/>
    </dgm:pt>
    <dgm:pt modelId="{EB5AE81C-EA73-4079-8133-9FBB238287BB}" type="pres">
      <dgm:prSet presAssocID="{8520A4BA-CCBD-4D4B-834E-C11F997C2875}" presName="node" presStyleLbl="node1" presStyleIdx="0" presStyleCnt="6">
        <dgm:presLayoutVars>
          <dgm:bulletEnabled val="1"/>
        </dgm:presLayoutVars>
      </dgm:prSet>
      <dgm:spPr/>
    </dgm:pt>
    <dgm:pt modelId="{EF636169-846D-4EEF-8200-A38515D3DC06}" type="pres">
      <dgm:prSet presAssocID="{6FCCAF75-B978-4B0C-9201-110D31AB3177}" presName="sibTrans" presStyleLbl="sibTrans1D1" presStyleIdx="0" presStyleCnt="5"/>
      <dgm:spPr/>
    </dgm:pt>
    <dgm:pt modelId="{2C9C6F5F-8E26-40FD-AFFA-1FD27C812E2D}" type="pres">
      <dgm:prSet presAssocID="{6FCCAF75-B978-4B0C-9201-110D31AB3177}" presName="connectorText" presStyleLbl="sibTrans1D1" presStyleIdx="0" presStyleCnt="5"/>
      <dgm:spPr/>
    </dgm:pt>
    <dgm:pt modelId="{18EE2179-17B3-4CC8-AD1F-DF558BDD5FB9}" type="pres">
      <dgm:prSet presAssocID="{7AD83736-668E-4485-B822-26D4A03814B0}" presName="node" presStyleLbl="node1" presStyleIdx="1" presStyleCnt="6">
        <dgm:presLayoutVars>
          <dgm:bulletEnabled val="1"/>
        </dgm:presLayoutVars>
      </dgm:prSet>
      <dgm:spPr/>
    </dgm:pt>
    <dgm:pt modelId="{E407D479-4F0A-4AD6-ABB4-BFB80FC688E8}" type="pres">
      <dgm:prSet presAssocID="{BAEEC87A-1F5A-48BF-8093-8A4F92661068}" presName="sibTrans" presStyleLbl="sibTrans1D1" presStyleIdx="1" presStyleCnt="5"/>
      <dgm:spPr/>
    </dgm:pt>
    <dgm:pt modelId="{D8CC6CCB-8D09-444F-AE11-888835B0EA49}" type="pres">
      <dgm:prSet presAssocID="{BAEEC87A-1F5A-48BF-8093-8A4F92661068}" presName="connectorText" presStyleLbl="sibTrans1D1" presStyleIdx="1" presStyleCnt="5"/>
      <dgm:spPr/>
    </dgm:pt>
    <dgm:pt modelId="{63BB2CDD-26E8-4788-91E7-7C7E06A0B32F}" type="pres">
      <dgm:prSet presAssocID="{8B3C3105-69A2-4C17-98AE-FD5C85CBFA3C}" presName="node" presStyleLbl="node1" presStyleIdx="2" presStyleCnt="6">
        <dgm:presLayoutVars>
          <dgm:bulletEnabled val="1"/>
        </dgm:presLayoutVars>
      </dgm:prSet>
      <dgm:spPr/>
    </dgm:pt>
    <dgm:pt modelId="{122136F5-D61A-44A2-A9D8-B7CA8DF1589A}" type="pres">
      <dgm:prSet presAssocID="{5787A16B-E842-4E01-9CCA-4A1F5850FC52}" presName="sibTrans" presStyleLbl="sibTrans1D1" presStyleIdx="2" presStyleCnt="5"/>
      <dgm:spPr/>
    </dgm:pt>
    <dgm:pt modelId="{985462EF-69C7-4833-8EDE-70C614071A58}" type="pres">
      <dgm:prSet presAssocID="{5787A16B-E842-4E01-9CCA-4A1F5850FC52}" presName="connectorText" presStyleLbl="sibTrans1D1" presStyleIdx="2" presStyleCnt="5"/>
      <dgm:spPr/>
    </dgm:pt>
    <dgm:pt modelId="{AE5399CD-9654-48AC-98B3-49D865474250}" type="pres">
      <dgm:prSet presAssocID="{974344BF-B5EE-4EE2-83E2-53B14F5E86A9}" presName="node" presStyleLbl="node1" presStyleIdx="3" presStyleCnt="6">
        <dgm:presLayoutVars>
          <dgm:bulletEnabled val="1"/>
        </dgm:presLayoutVars>
      </dgm:prSet>
      <dgm:spPr/>
    </dgm:pt>
    <dgm:pt modelId="{722DE168-A90A-4BD5-9F92-5D203D7482E6}" type="pres">
      <dgm:prSet presAssocID="{F5503BC9-5132-4A9A-A8E6-8D46141331BC}" presName="sibTrans" presStyleLbl="sibTrans1D1" presStyleIdx="3" presStyleCnt="5"/>
      <dgm:spPr/>
    </dgm:pt>
    <dgm:pt modelId="{FBBC65FA-5185-4713-B440-062E62574BA4}" type="pres">
      <dgm:prSet presAssocID="{F5503BC9-5132-4A9A-A8E6-8D46141331BC}" presName="connectorText" presStyleLbl="sibTrans1D1" presStyleIdx="3" presStyleCnt="5"/>
      <dgm:spPr/>
    </dgm:pt>
    <dgm:pt modelId="{925589B9-4D6D-445F-AC46-7E49D4866A45}" type="pres">
      <dgm:prSet presAssocID="{B31D27CA-4764-4B1A-92E6-DBEA6A5263EC}" presName="node" presStyleLbl="node1" presStyleIdx="4" presStyleCnt="6" custScaleY="145874">
        <dgm:presLayoutVars>
          <dgm:bulletEnabled val="1"/>
        </dgm:presLayoutVars>
      </dgm:prSet>
      <dgm:spPr/>
    </dgm:pt>
    <dgm:pt modelId="{D117BA96-26DB-4872-A5C2-F98C9139A47F}" type="pres">
      <dgm:prSet presAssocID="{FEEA7995-BD19-4D6D-A558-F8C5149F5C71}" presName="sibTrans" presStyleLbl="sibTrans1D1" presStyleIdx="4" presStyleCnt="5"/>
      <dgm:spPr/>
    </dgm:pt>
    <dgm:pt modelId="{6EFA9228-A9A3-45CD-A8A4-2AB0EF48E56A}" type="pres">
      <dgm:prSet presAssocID="{FEEA7995-BD19-4D6D-A558-F8C5149F5C71}" presName="connectorText" presStyleLbl="sibTrans1D1" presStyleIdx="4" presStyleCnt="5"/>
      <dgm:spPr/>
    </dgm:pt>
    <dgm:pt modelId="{6AC7C54A-F5E6-4235-9811-4F960E2C1C59}" type="pres">
      <dgm:prSet presAssocID="{2B793D99-E321-4FF1-A1B1-5D4203892890}" presName="node" presStyleLbl="node1" presStyleIdx="5" presStyleCnt="6">
        <dgm:presLayoutVars>
          <dgm:bulletEnabled val="1"/>
        </dgm:presLayoutVars>
      </dgm:prSet>
      <dgm:spPr/>
    </dgm:pt>
  </dgm:ptLst>
  <dgm:cxnLst>
    <dgm:cxn modelId="{CA422406-D51A-4193-855F-12CD9CCAACE6}" srcId="{10E4CF72-2482-4DFD-8CCD-11B648185FC5}" destId="{B31D27CA-4764-4B1A-92E6-DBEA6A5263EC}" srcOrd="4" destOrd="0" parTransId="{3223D10C-6CA5-48DE-9FB2-38034FBAA011}" sibTransId="{FEEA7995-BD19-4D6D-A558-F8C5149F5C71}"/>
    <dgm:cxn modelId="{AD444F1B-9610-4BBB-A453-F66ACED4BDDA}" type="presOf" srcId="{FEEA7995-BD19-4D6D-A558-F8C5149F5C71}" destId="{6EFA9228-A9A3-45CD-A8A4-2AB0EF48E56A}" srcOrd="1" destOrd="0" presId="urn:microsoft.com/office/officeart/2016/7/layout/RepeatingBendingProcessNew"/>
    <dgm:cxn modelId="{F7DE0B38-A71F-4D67-926E-534F98A5ADC7}" type="presOf" srcId="{F5503BC9-5132-4A9A-A8E6-8D46141331BC}" destId="{FBBC65FA-5185-4713-B440-062E62574BA4}" srcOrd="1" destOrd="0" presId="urn:microsoft.com/office/officeart/2016/7/layout/RepeatingBendingProcessNew"/>
    <dgm:cxn modelId="{7B91C33B-BD35-448C-BA7B-F261F74D4B27}" type="presOf" srcId="{B31D27CA-4764-4B1A-92E6-DBEA6A5263EC}" destId="{925589B9-4D6D-445F-AC46-7E49D4866A45}" srcOrd="0" destOrd="0" presId="urn:microsoft.com/office/officeart/2016/7/layout/RepeatingBendingProcessNew"/>
    <dgm:cxn modelId="{4D34955C-A422-48FC-A837-4066C8500582}" srcId="{10E4CF72-2482-4DFD-8CCD-11B648185FC5}" destId="{8520A4BA-CCBD-4D4B-834E-C11F997C2875}" srcOrd="0" destOrd="0" parTransId="{249C7BC2-F19D-443E-AF6D-C23E64BABFF9}" sibTransId="{6FCCAF75-B978-4B0C-9201-110D31AB3177}"/>
    <dgm:cxn modelId="{BC22995D-F934-4B90-B73B-5B7906FA5CD6}" srcId="{B31D27CA-4764-4B1A-92E6-DBEA6A5263EC}" destId="{1F6AFF7F-DA1B-4EE1-907C-2F86AFCD45CF}" srcOrd="0" destOrd="0" parTransId="{406140F2-8EB0-4B2D-AFFF-C91114F630FD}" sibTransId="{7783BF4B-D9B5-4E18-BBEE-9A556F462479}"/>
    <dgm:cxn modelId="{DE1BC360-068E-498E-AB51-D93455D9F4D3}" type="presOf" srcId="{6FCCAF75-B978-4B0C-9201-110D31AB3177}" destId="{EF636169-846D-4EEF-8200-A38515D3DC06}" srcOrd="0" destOrd="0" presId="urn:microsoft.com/office/officeart/2016/7/layout/RepeatingBendingProcessNew"/>
    <dgm:cxn modelId="{87256E4A-4105-44C8-B9E5-2002174892C9}" type="presOf" srcId="{7AD83736-668E-4485-B822-26D4A03814B0}" destId="{18EE2179-17B3-4CC8-AD1F-DF558BDD5FB9}" srcOrd="0" destOrd="0" presId="urn:microsoft.com/office/officeart/2016/7/layout/RepeatingBendingProcessNew"/>
    <dgm:cxn modelId="{25EF7550-684B-4E72-8E39-43347E6B932D}" type="presOf" srcId="{FEEA7995-BD19-4D6D-A558-F8C5149F5C71}" destId="{D117BA96-26DB-4872-A5C2-F98C9139A47F}" srcOrd="0" destOrd="0" presId="urn:microsoft.com/office/officeart/2016/7/layout/RepeatingBendingProcessNew"/>
    <dgm:cxn modelId="{562EB474-7D27-457A-B4F8-ABA3C49C53E6}" type="presOf" srcId="{2B793D99-E321-4FF1-A1B1-5D4203892890}" destId="{6AC7C54A-F5E6-4235-9811-4F960E2C1C59}" srcOrd="0" destOrd="0" presId="urn:microsoft.com/office/officeart/2016/7/layout/RepeatingBendingProcessNew"/>
    <dgm:cxn modelId="{59533277-6524-4C70-9DD5-9820A2720C26}" type="presOf" srcId="{5787A16B-E842-4E01-9CCA-4A1F5850FC52}" destId="{985462EF-69C7-4833-8EDE-70C614071A58}" srcOrd="1" destOrd="0" presId="urn:microsoft.com/office/officeart/2016/7/layout/RepeatingBendingProcessNew"/>
    <dgm:cxn modelId="{D9DF3657-0B20-4227-8286-A4306CACDCA8}" type="presOf" srcId="{1F6AFF7F-DA1B-4EE1-907C-2F86AFCD45CF}" destId="{925589B9-4D6D-445F-AC46-7E49D4866A45}" srcOrd="0" destOrd="1" presId="urn:microsoft.com/office/officeart/2016/7/layout/RepeatingBendingProcessNew"/>
    <dgm:cxn modelId="{E8DDF083-E0F2-4748-9F79-6FF709739022}" type="presOf" srcId="{8B3C3105-69A2-4C17-98AE-FD5C85CBFA3C}" destId="{63BB2CDD-26E8-4788-91E7-7C7E06A0B32F}" srcOrd="0" destOrd="0" presId="urn:microsoft.com/office/officeart/2016/7/layout/RepeatingBendingProcessNew"/>
    <dgm:cxn modelId="{2E300089-D1C5-46B9-B2C9-60A765A5EBD8}" type="presOf" srcId="{10E4CF72-2482-4DFD-8CCD-11B648185FC5}" destId="{3AD8BE00-A472-4011-8CAF-32D9849E482B}" srcOrd="0" destOrd="0" presId="urn:microsoft.com/office/officeart/2016/7/layout/RepeatingBendingProcessNew"/>
    <dgm:cxn modelId="{DABA8597-F3FB-41A4-BA27-CF5E7999BF71}" type="presOf" srcId="{F5503BC9-5132-4A9A-A8E6-8D46141331BC}" destId="{722DE168-A90A-4BD5-9F92-5D203D7482E6}" srcOrd="0" destOrd="0" presId="urn:microsoft.com/office/officeart/2016/7/layout/RepeatingBendingProcessNew"/>
    <dgm:cxn modelId="{83898799-9651-4997-9475-17471116E27A}" type="presOf" srcId="{BAEEC87A-1F5A-48BF-8093-8A4F92661068}" destId="{E407D479-4F0A-4AD6-ABB4-BFB80FC688E8}" srcOrd="0" destOrd="0" presId="urn:microsoft.com/office/officeart/2016/7/layout/RepeatingBendingProcessNew"/>
    <dgm:cxn modelId="{4B2510AC-DBED-4C44-B803-39F8C6AA58AD}" srcId="{10E4CF72-2482-4DFD-8CCD-11B648185FC5}" destId="{8B3C3105-69A2-4C17-98AE-FD5C85CBFA3C}" srcOrd="2" destOrd="0" parTransId="{702D3846-A79F-4FB5-A736-8700F6116AD3}" sibTransId="{5787A16B-E842-4E01-9CCA-4A1F5850FC52}"/>
    <dgm:cxn modelId="{A0F6A6AC-F9B8-492B-9D16-F4EEE72A860B}" srcId="{10E4CF72-2482-4DFD-8CCD-11B648185FC5}" destId="{2B793D99-E321-4FF1-A1B1-5D4203892890}" srcOrd="5" destOrd="0" parTransId="{F0F63394-DE78-42BC-BDC1-A8C9D928DB54}" sibTransId="{183DDF65-1D2E-4122-9D6F-222B80F3EB2F}"/>
    <dgm:cxn modelId="{B731FCAE-AADC-400C-A542-CCF09468EF63}" type="presOf" srcId="{5787A16B-E842-4E01-9CCA-4A1F5850FC52}" destId="{122136F5-D61A-44A2-A9D8-B7CA8DF1589A}" srcOrd="0" destOrd="0" presId="urn:microsoft.com/office/officeart/2016/7/layout/RepeatingBendingProcessNew"/>
    <dgm:cxn modelId="{B548DFB0-36A4-4BF2-B2D1-65FE984FEC7B}" srcId="{10E4CF72-2482-4DFD-8CCD-11B648185FC5}" destId="{974344BF-B5EE-4EE2-83E2-53B14F5E86A9}" srcOrd="3" destOrd="0" parTransId="{35B4981B-F212-46DD-B3F2-C72BF8C177B4}" sibTransId="{F5503BC9-5132-4A9A-A8E6-8D46141331BC}"/>
    <dgm:cxn modelId="{1B60DBB4-4575-44FE-835F-E43EA50197F1}" type="presOf" srcId="{8520A4BA-CCBD-4D4B-834E-C11F997C2875}" destId="{EB5AE81C-EA73-4079-8133-9FBB238287BB}" srcOrd="0" destOrd="0" presId="urn:microsoft.com/office/officeart/2016/7/layout/RepeatingBendingProcessNew"/>
    <dgm:cxn modelId="{CED3C3CB-FC1D-4210-AFD0-468C9DAC9BC1}" srcId="{10E4CF72-2482-4DFD-8CCD-11B648185FC5}" destId="{7AD83736-668E-4485-B822-26D4A03814B0}" srcOrd="1" destOrd="0" parTransId="{C60572F6-EAE9-41A7-B0E9-177811B3D920}" sibTransId="{BAEEC87A-1F5A-48BF-8093-8A4F92661068}"/>
    <dgm:cxn modelId="{C28BA2D7-28B1-4B46-905D-2E9E71641569}" type="presOf" srcId="{974344BF-B5EE-4EE2-83E2-53B14F5E86A9}" destId="{AE5399CD-9654-48AC-98B3-49D865474250}" srcOrd="0" destOrd="0" presId="urn:microsoft.com/office/officeart/2016/7/layout/RepeatingBendingProcessNew"/>
    <dgm:cxn modelId="{0A4463EE-003D-4346-8262-9C0E513532DB}" type="presOf" srcId="{BAEEC87A-1F5A-48BF-8093-8A4F92661068}" destId="{D8CC6CCB-8D09-444F-AE11-888835B0EA49}" srcOrd="1" destOrd="0" presId="urn:microsoft.com/office/officeart/2016/7/layout/RepeatingBendingProcessNew"/>
    <dgm:cxn modelId="{4DDF3CFD-C476-4DB4-BEA2-72549984E1ED}" type="presOf" srcId="{6FCCAF75-B978-4B0C-9201-110D31AB3177}" destId="{2C9C6F5F-8E26-40FD-AFFA-1FD27C812E2D}" srcOrd="1" destOrd="0" presId="urn:microsoft.com/office/officeart/2016/7/layout/RepeatingBendingProcessNew"/>
    <dgm:cxn modelId="{BC0CECEA-B786-4C3B-96C5-2BC860417FBF}" type="presParOf" srcId="{3AD8BE00-A472-4011-8CAF-32D9849E482B}" destId="{EB5AE81C-EA73-4079-8133-9FBB238287BB}" srcOrd="0" destOrd="0" presId="urn:microsoft.com/office/officeart/2016/7/layout/RepeatingBendingProcessNew"/>
    <dgm:cxn modelId="{8938078A-32B2-4659-8F5F-A659693EFB86}" type="presParOf" srcId="{3AD8BE00-A472-4011-8CAF-32D9849E482B}" destId="{EF636169-846D-4EEF-8200-A38515D3DC06}" srcOrd="1" destOrd="0" presId="urn:microsoft.com/office/officeart/2016/7/layout/RepeatingBendingProcessNew"/>
    <dgm:cxn modelId="{7FCCB886-4384-442C-A686-66ACE8FA18F5}" type="presParOf" srcId="{EF636169-846D-4EEF-8200-A38515D3DC06}" destId="{2C9C6F5F-8E26-40FD-AFFA-1FD27C812E2D}" srcOrd="0" destOrd="0" presId="urn:microsoft.com/office/officeart/2016/7/layout/RepeatingBendingProcessNew"/>
    <dgm:cxn modelId="{A085EC14-3750-4F02-A463-213ABA06A434}" type="presParOf" srcId="{3AD8BE00-A472-4011-8CAF-32D9849E482B}" destId="{18EE2179-17B3-4CC8-AD1F-DF558BDD5FB9}" srcOrd="2" destOrd="0" presId="urn:microsoft.com/office/officeart/2016/7/layout/RepeatingBendingProcessNew"/>
    <dgm:cxn modelId="{712A6F7A-E246-47B5-A988-27461C633A6F}" type="presParOf" srcId="{3AD8BE00-A472-4011-8CAF-32D9849E482B}" destId="{E407D479-4F0A-4AD6-ABB4-BFB80FC688E8}" srcOrd="3" destOrd="0" presId="urn:microsoft.com/office/officeart/2016/7/layout/RepeatingBendingProcessNew"/>
    <dgm:cxn modelId="{32282787-C0BC-4901-9BF0-8B2835339692}" type="presParOf" srcId="{E407D479-4F0A-4AD6-ABB4-BFB80FC688E8}" destId="{D8CC6CCB-8D09-444F-AE11-888835B0EA49}" srcOrd="0" destOrd="0" presId="urn:microsoft.com/office/officeart/2016/7/layout/RepeatingBendingProcessNew"/>
    <dgm:cxn modelId="{1B8B7BBF-07AB-40EE-9F5B-60DEB8B63BDC}" type="presParOf" srcId="{3AD8BE00-A472-4011-8CAF-32D9849E482B}" destId="{63BB2CDD-26E8-4788-91E7-7C7E06A0B32F}" srcOrd="4" destOrd="0" presId="urn:microsoft.com/office/officeart/2016/7/layout/RepeatingBendingProcessNew"/>
    <dgm:cxn modelId="{27705C94-9817-476C-98B0-809884A9668F}" type="presParOf" srcId="{3AD8BE00-A472-4011-8CAF-32D9849E482B}" destId="{122136F5-D61A-44A2-A9D8-B7CA8DF1589A}" srcOrd="5" destOrd="0" presId="urn:microsoft.com/office/officeart/2016/7/layout/RepeatingBendingProcessNew"/>
    <dgm:cxn modelId="{1F892A82-7206-4604-984E-C9DC328DBDB0}" type="presParOf" srcId="{122136F5-D61A-44A2-A9D8-B7CA8DF1589A}" destId="{985462EF-69C7-4833-8EDE-70C614071A58}" srcOrd="0" destOrd="0" presId="urn:microsoft.com/office/officeart/2016/7/layout/RepeatingBendingProcessNew"/>
    <dgm:cxn modelId="{5C9F7B34-95D9-4D1D-84A1-4D14506206E3}" type="presParOf" srcId="{3AD8BE00-A472-4011-8CAF-32D9849E482B}" destId="{AE5399CD-9654-48AC-98B3-49D865474250}" srcOrd="6" destOrd="0" presId="urn:microsoft.com/office/officeart/2016/7/layout/RepeatingBendingProcessNew"/>
    <dgm:cxn modelId="{B4C0F551-E81B-4BE6-9D7D-C561D8F2C8C8}" type="presParOf" srcId="{3AD8BE00-A472-4011-8CAF-32D9849E482B}" destId="{722DE168-A90A-4BD5-9F92-5D203D7482E6}" srcOrd="7" destOrd="0" presId="urn:microsoft.com/office/officeart/2016/7/layout/RepeatingBendingProcessNew"/>
    <dgm:cxn modelId="{FE58E89C-5139-463B-B9E7-602A5F0D9622}" type="presParOf" srcId="{722DE168-A90A-4BD5-9F92-5D203D7482E6}" destId="{FBBC65FA-5185-4713-B440-062E62574BA4}" srcOrd="0" destOrd="0" presId="urn:microsoft.com/office/officeart/2016/7/layout/RepeatingBendingProcessNew"/>
    <dgm:cxn modelId="{DE9EC6E9-5C11-431E-96DA-8E5C579E5E97}" type="presParOf" srcId="{3AD8BE00-A472-4011-8CAF-32D9849E482B}" destId="{925589B9-4D6D-445F-AC46-7E49D4866A45}" srcOrd="8" destOrd="0" presId="urn:microsoft.com/office/officeart/2016/7/layout/RepeatingBendingProcessNew"/>
    <dgm:cxn modelId="{B090E607-E03B-4A97-83FB-186CCD79B99D}" type="presParOf" srcId="{3AD8BE00-A472-4011-8CAF-32D9849E482B}" destId="{D117BA96-26DB-4872-A5C2-F98C9139A47F}" srcOrd="9" destOrd="0" presId="urn:microsoft.com/office/officeart/2016/7/layout/RepeatingBendingProcessNew"/>
    <dgm:cxn modelId="{7C1FC45F-3DBE-4940-84E2-059CF3ACCC9D}" type="presParOf" srcId="{D117BA96-26DB-4872-A5C2-F98C9139A47F}" destId="{6EFA9228-A9A3-45CD-A8A4-2AB0EF48E56A}" srcOrd="0" destOrd="0" presId="urn:microsoft.com/office/officeart/2016/7/layout/RepeatingBendingProcessNew"/>
    <dgm:cxn modelId="{7F53ED80-3904-43E3-89E0-EC32751FECA8}" type="presParOf" srcId="{3AD8BE00-A472-4011-8CAF-32D9849E482B}" destId="{6AC7C54A-F5E6-4235-9811-4F960E2C1C59}"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0E1E66-F160-4230-B4CE-3E0853AA6FDD}"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82AB959E-2BA6-45DB-8EF5-1BE0F8F5E946}">
      <dgm:prSet/>
      <dgm:spPr/>
      <dgm:t>
        <a:bodyPr/>
        <a:lstStyle/>
        <a:p>
          <a:r>
            <a:rPr lang="en-GB"/>
            <a:t>In this trial, 27,564 patients with cardiovascular disease and LDL cholesterol levels of 70 mg per deciliter or higher on statin therapy were assigned to either evolocumab or placebo.</a:t>
          </a:r>
          <a:endParaRPr lang="en-US"/>
        </a:p>
      </dgm:t>
    </dgm:pt>
    <dgm:pt modelId="{43F2A2E3-03F2-4B45-BCEC-1A28FFEF21BC}" type="parTrans" cxnId="{B5578CA2-8438-4C8F-B45D-D29E3CEFC642}">
      <dgm:prSet/>
      <dgm:spPr/>
      <dgm:t>
        <a:bodyPr/>
        <a:lstStyle/>
        <a:p>
          <a:endParaRPr lang="en-US"/>
        </a:p>
      </dgm:t>
    </dgm:pt>
    <dgm:pt modelId="{2B074601-3B66-402E-AC09-B5C6441842CD}" type="sibTrans" cxnId="{B5578CA2-8438-4C8F-B45D-D29E3CEFC642}">
      <dgm:prSet/>
      <dgm:spPr/>
      <dgm:t>
        <a:bodyPr/>
        <a:lstStyle/>
        <a:p>
          <a:endParaRPr lang="en-US"/>
        </a:p>
      </dgm:t>
    </dgm:pt>
    <dgm:pt modelId="{FC889DD0-038B-4821-AEF0-BEB82E2405FB}">
      <dgm:prSet/>
      <dgm:spPr/>
      <dgm:t>
        <a:bodyPr/>
        <a:lstStyle/>
        <a:p>
          <a:r>
            <a:rPr lang="en-GB" dirty="0"/>
            <a:t>At 2.2 years, the </a:t>
          </a:r>
          <a:r>
            <a:rPr lang="en-GB" dirty="0" err="1"/>
            <a:t>evolocumab</a:t>
          </a:r>
          <a:r>
            <a:rPr lang="en-GB" dirty="0"/>
            <a:t> group had a significantly lower rate of major adverse cardiovascular events.</a:t>
          </a:r>
          <a:endParaRPr lang="en-US" dirty="0"/>
        </a:p>
      </dgm:t>
    </dgm:pt>
    <dgm:pt modelId="{C080FD20-468D-491A-BF06-5D1C0F63BF3A}" type="parTrans" cxnId="{2C7AB66E-759A-4E76-8D05-7152EA8FBB06}">
      <dgm:prSet/>
      <dgm:spPr/>
      <dgm:t>
        <a:bodyPr/>
        <a:lstStyle/>
        <a:p>
          <a:endParaRPr lang="en-US"/>
        </a:p>
      </dgm:t>
    </dgm:pt>
    <dgm:pt modelId="{1A157CC3-2536-449C-A893-D473D3D87460}" type="sibTrans" cxnId="{2C7AB66E-759A-4E76-8D05-7152EA8FBB06}">
      <dgm:prSet/>
      <dgm:spPr/>
      <dgm:t>
        <a:bodyPr/>
        <a:lstStyle/>
        <a:p>
          <a:endParaRPr lang="en-US"/>
        </a:p>
      </dgm:t>
    </dgm:pt>
    <dgm:pt modelId="{B007996F-E69B-4EF2-BCD3-E291564D0881}" type="pres">
      <dgm:prSet presAssocID="{B60E1E66-F160-4230-B4CE-3E0853AA6FDD}" presName="root" presStyleCnt="0">
        <dgm:presLayoutVars>
          <dgm:dir/>
          <dgm:resizeHandles val="exact"/>
        </dgm:presLayoutVars>
      </dgm:prSet>
      <dgm:spPr/>
    </dgm:pt>
    <dgm:pt modelId="{4785C83A-C88F-4A7B-A494-2822640E3B87}" type="pres">
      <dgm:prSet presAssocID="{82AB959E-2BA6-45DB-8EF5-1BE0F8F5E946}" presName="compNode" presStyleCnt="0"/>
      <dgm:spPr/>
    </dgm:pt>
    <dgm:pt modelId="{72C337B6-9D4E-4D62-8EC0-67F7616B807A}" type="pres">
      <dgm:prSet presAssocID="{82AB959E-2BA6-45DB-8EF5-1BE0F8F5E946}" presName="bgRect" presStyleLbl="bgShp" presStyleIdx="0" presStyleCnt="2"/>
      <dgm:spPr/>
    </dgm:pt>
    <dgm:pt modelId="{88AF1F0D-C6DD-45B0-82B4-552FE6396378}" type="pres">
      <dgm:prSet presAssocID="{82AB959E-2BA6-45DB-8EF5-1BE0F8F5E94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D2C75A6A-4520-4B4C-BFA6-590DC850A189}" type="pres">
      <dgm:prSet presAssocID="{82AB959E-2BA6-45DB-8EF5-1BE0F8F5E946}" presName="spaceRect" presStyleCnt="0"/>
      <dgm:spPr/>
    </dgm:pt>
    <dgm:pt modelId="{681DA67B-2834-458E-9A18-337A69296946}" type="pres">
      <dgm:prSet presAssocID="{82AB959E-2BA6-45DB-8EF5-1BE0F8F5E946}" presName="parTx" presStyleLbl="revTx" presStyleIdx="0" presStyleCnt="2">
        <dgm:presLayoutVars>
          <dgm:chMax val="0"/>
          <dgm:chPref val="0"/>
        </dgm:presLayoutVars>
      </dgm:prSet>
      <dgm:spPr/>
    </dgm:pt>
    <dgm:pt modelId="{16A1CA9C-15C3-449A-9A73-1C55A9FF77AF}" type="pres">
      <dgm:prSet presAssocID="{2B074601-3B66-402E-AC09-B5C6441842CD}" presName="sibTrans" presStyleCnt="0"/>
      <dgm:spPr/>
    </dgm:pt>
    <dgm:pt modelId="{21A614EF-1051-4CD8-8DB5-11DD8671244F}" type="pres">
      <dgm:prSet presAssocID="{FC889DD0-038B-4821-AEF0-BEB82E2405FB}" presName="compNode" presStyleCnt="0"/>
      <dgm:spPr/>
    </dgm:pt>
    <dgm:pt modelId="{DB04C542-AB8F-473C-A8C3-393D753B7961}" type="pres">
      <dgm:prSet presAssocID="{FC889DD0-038B-4821-AEF0-BEB82E2405FB}" presName="bgRect" presStyleLbl="bgShp" presStyleIdx="1" presStyleCnt="2"/>
      <dgm:spPr/>
    </dgm:pt>
    <dgm:pt modelId="{B817C880-FC2F-4C30-A02F-DD257B15BF96}" type="pres">
      <dgm:prSet presAssocID="{FC889DD0-038B-4821-AEF0-BEB82E2405F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Organ"/>
        </a:ext>
      </dgm:extLst>
    </dgm:pt>
    <dgm:pt modelId="{FD68FF4E-0DB2-4A8A-9874-385E8487A300}" type="pres">
      <dgm:prSet presAssocID="{FC889DD0-038B-4821-AEF0-BEB82E2405FB}" presName="spaceRect" presStyleCnt="0"/>
      <dgm:spPr/>
    </dgm:pt>
    <dgm:pt modelId="{67E12B5C-5FEF-48C0-87C0-E9CEC4476178}" type="pres">
      <dgm:prSet presAssocID="{FC889DD0-038B-4821-AEF0-BEB82E2405FB}" presName="parTx" presStyleLbl="revTx" presStyleIdx="1" presStyleCnt="2">
        <dgm:presLayoutVars>
          <dgm:chMax val="0"/>
          <dgm:chPref val="0"/>
        </dgm:presLayoutVars>
      </dgm:prSet>
      <dgm:spPr/>
    </dgm:pt>
  </dgm:ptLst>
  <dgm:cxnLst>
    <dgm:cxn modelId="{76224412-BCE6-4806-9790-3282200F4ECC}" type="presOf" srcId="{B60E1E66-F160-4230-B4CE-3E0853AA6FDD}" destId="{B007996F-E69B-4EF2-BCD3-E291564D0881}" srcOrd="0" destOrd="0" presId="urn:microsoft.com/office/officeart/2018/2/layout/IconVerticalSolidList"/>
    <dgm:cxn modelId="{2C7AB66E-759A-4E76-8D05-7152EA8FBB06}" srcId="{B60E1E66-F160-4230-B4CE-3E0853AA6FDD}" destId="{FC889DD0-038B-4821-AEF0-BEB82E2405FB}" srcOrd="1" destOrd="0" parTransId="{C080FD20-468D-491A-BF06-5D1C0F63BF3A}" sibTransId="{1A157CC3-2536-449C-A893-D473D3D87460}"/>
    <dgm:cxn modelId="{CFA8488B-BC9D-464F-903A-179E237192EC}" type="presOf" srcId="{FC889DD0-038B-4821-AEF0-BEB82E2405FB}" destId="{67E12B5C-5FEF-48C0-87C0-E9CEC4476178}" srcOrd="0" destOrd="0" presId="urn:microsoft.com/office/officeart/2018/2/layout/IconVerticalSolidList"/>
    <dgm:cxn modelId="{E8587C9C-97E3-4220-910E-7D0E493C91C0}" type="presOf" srcId="{82AB959E-2BA6-45DB-8EF5-1BE0F8F5E946}" destId="{681DA67B-2834-458E-9A18-337A69296946}" srcOrd="0" destOrd="0" presId="urn:microsoft.com/office/officeart/2018/2/layout/IconVerticalSolidList"/>
    <dgm:cxn modelId="{B5578CA2-8438-4C8F-B45D-D29E3CEFC642}" srcId="{B60E1E66-F160-4230-B4CE-3E0853AA6FDD}" destId="{82AB959E-2BA6-45DB-8EF5-1BE0F8F5E946}" srcOrd="0" destOrd="0" parTransId="{43F2A2E3-03F2-4B45-BCEC-1A28FFEF21BC}" sibTransId="{2B074601-3B66-402E-AC09-B5C6441842CD}"/>
    <dgm:cxn modelId="{748741CC-7F73-4E00-9D11-ED9FF386F8A6}" type="presParOf" srcId="{B007996F-E69B-4EF2-BCD3-E291564D0881}" destId="{4785C83A-C88F-4A7B-A494-2822640E3B87}" srcOrd="0" destOrd="0" presId="urn:microsoft.com/office/officeart/2018/2/layout/IconVerticalSolidList"/>
    <dgm:cxn modelId="{EA7343F2-AF58-4403-A2F9-E6E1DA561FD9}" type="presParOf" srcId="{4785C83A-C88F-4A7B-A494-2822640E3B87}" destId="{72C337B6-9D4E-4D62-8EC0-67F7616B807A}" srcOrd="0" destOrd="0" presId="urn:microsoft.com/office/officeart/2018/2/layout/IconVerticalSolidList"/>
    <dgm:cxn modelId="{D30239AC-84D0-4AB7-8346-A2AE9F1B0A4D}" type="presParOf" srcId="{4785C83A-C88F-4A7B-A494-2822640E3B87}" destId="{88AF1F0D-C6DD-45B0-82B4-552FE6396378}" srcOrd="1" destOrd="0" presId="urn:microsoft.com/office/officeart/2018/2/layout/IconVerticalSolidList"/>
    <dgm:cxn modelId="{6CE1400A-33DD-4FE7-A100-C6912FBD1C77}" type="presParOf" srcId="{4785C83A-C88F-4A7B-A494-2822640E3B87}" destId="{D2C75A6A-4520-4B4C-BFA6-590DC850A189}" srcOrd="2" destOrd="0" presId="urn:microsoft.com/office/officeart/2018/2/layout/IconVerticalSolidList"/>
    <dgm:cxn modelId="{66C65207-7942-47BD-8E9C-61AA67D64612}" type="presParOf" srcId="{4785C83A-C88F-4A7B-A494-2822640E3B87}" destId="{681DA67B-2834-458E-9A18-337A69296946}" srcOrd="3" destOrd="0" presId="urn:microsoft.com/office/officeart/2018/2/layout/IconVerticalSolidList"/>
    <dgm:cxn modelId="{6A192AD2-BE0D-46B8-BF4F-CF98F594D389}" type="presParOf" srcId="{B007996F-E69B-4EF2-BCD3-E291564D0881}" destId="{16A1CA9C-15C3-449A-9A73-1C55A9FF77AF}" srcOrd="1" destOrd="0" presId="urn:microsoft.com/office/officeart/2018/2/layout/IconVerticalSolidList"/>
    <dgm:cxn modelId="{B9F38569-63B3-4EC3-A794-F08DADFEB6F4}" type="presParOf" srcId="{B007996F-E69B-4EF2-BCD3-E291564D0881}" destId="{21A614EF-1051-4CD8-8DB5-11DD8671244F}" srcOrd="2" destOrd="0" presId="urn:microsoft.com/office/officeart/2018/2/layout/IconVerticalSolidList"/>
    <dgm:cxn modelId="{3B1EB876-EA62-432C-BB11-A4D448635D98}" type="presParOf" srcId="{21A614EF-1051-4CD8-8DB5-11DD8671244F}" destId="{DB04C542-AB8F-473C-A8C3-393D753B7961}" srcOrd="0" destOrd="0" presId="urn:microsoft.com/office/officeart/2018/2/layout/IconVerticalSolidList"/>
    <dgm:cxn modelId="{C6E6CBA2-A5F7-4A4C-8E40-3F77B8B18D40}" type="presParOf" srcId="{21A614EF-1051-4CD8-8DB5-11DD8671244F}" destId="{B817C880-FC2F-4C30-A02F-DD257B15BF96}" srcOrd="1" destOrd="0" presId="urn:microsoft.com/office/officeart/2018/2/layout/IconVerticalSolidList"/>
    <dgm:cxn modelId="{110F8630-A0F4-49FF-9E61-84B03B050D48}" type="presParOf" srcId="{21A614EF-1051-4CD8-8DB5-11DD8671244F}" destId="{FD68FF4E-0DB2-4A8A-9874-385E8487A300}" srcOrd="2" destOrd="0" presId="urn:microsoft.com/office/officeart/2018/2/layout/IconVerticalSolidList"/>
    <dgm:cxn modelId="{3DB89936-8777-456F-A338-6414884E7B3F}" type="presParOf" srcId="{21A614EF-1051-4CD8-8DB5-11DD8671244F}" destId="{67E12B5C-5FEF-48C0-87C0-E9CEC447617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D9AC45-3BB5-44F4-914C-E24D430B1CE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3D6364C-6EB9-4C6F-998E-46AA3555945B}">
      <dgm:prSet/>
      <dgm:spPr/>
      <dgm:t>
        <a:bodyPr/>
        <a:lstStyle/>
        <a:p>
          <a:pPr>
            <a:lnSpc>
              <a:spcPct val="100000"/>
            </a:lnSpc>
          </a:pPr>
          <a:r>
            <a:rPr lang="en-GB" b="0" dirty="0"/>
            <a:t>In our trial, inhibition of PCSK9 with </a:t>
          </a:r>
          <a:r>
            <a:rPr lang="en-GB" b="0" dirty="0" err="1"/>
            <a:t>evolocumab</a:t>
          </a:r>
          <a:r>
            <a:rPr lang="en-GB" b="0" dirty="0"/>
            <a:t> on a background of statin therapy lowered LDL cholesterol levels to a median of 30 mg per </a:t>
          </a:r>
          <a:r>
            <a:rPr lang="en-GB" b="0" dirty="0" err="1"/>
            <a:t>deciliter</a:t>
          </a:r>
          <a:r>
            <a:rPr lang="en-GB" b="0" dirty="0"/>
            <a:t> (0.78 mmol per </a:t>
          </a:r>
          <a:r>
            <a:rPr lang="en-GB" b="0" dirty="0" err="1"/>
            <a:t>liter</a:t>
          </a:r>
          <a:r>
            <a:rPr lang="en-GB" b="0" dirty="0"/>
            <a:t>) and reduced the risk of cardiovascular events.</a:t>
          </a:r>
          <a:endParaRPr lang="en-US" dirty="0"/>
        </a:p>
      </dgm:t>
    </dgm:pt>
    <dgm:pt modelId="{82CCABDF-E722-4966-B50A-463349C96C83}" type="parTrans" cxnId="{B1877503-3F2A-4F2F-BCFA-97B4D046862A}">
      <dgm:prSet/>
      <dgm:spPr/>
      <dgm:t>
        <a:bodyPr/>
        <a:lstStyle/>
        <a:p>
          <a:endParaRPr lang="en-US"/>
        </a:p>
      </dgm:t>
    </dgm:pt>
    <dgm:pt modelId="{8E66C737-64F0-4982-9AC0-8C9D213EB4D8}" type="sibTrans" cxnId="{B1877503-3F2A-4F2F-BCFA-97B4D046862A}">
      <dgm:prSet/>
      <dgm:spPr/>
      <dgm:t>
        <a:bodyPr/>
        <a:lstStyle/>
        <a:p>
          <a:endParaRPr lang="en-US"/>
        </a:p>
      </dgm:t>
    </dgm:pt>
    <dgm:pt modelId="{CED358A6-6489-4BC6-8A20-EDF441C1676E}">
      <dgm:prSet/>
      <dgm:spPr/>
      <dgm:t>
        <a:bodyPr/>
        <a:lstStyle/>
        <a:p>
          <a:pPr>
            <a:lnSpc>
              <a:spcPct val="100000"/>
            </a:lnSpc>
          </a:pPr>
          <a:r>
            <a:rPr lang="en-GB" b="0"/>
            <a:t>These findings show that patients with atherosclerotic cardiovascular disease benefit from lowering of LDL cholesterol levels below current targets.</a:t>
          </a:r>
          <a:endParaRPr lang="en-US"/>
        </a:p>
      </dgm:t>
    </dgm:pt>
    <dgm:pt modelId="{D6C49A3A-2BD4-4162-8A42-11908F860F29}" type="parTrans" cxnId="{A42A52FE-883A-45FC-BB9D-17FAA5790801}">
      <dgm:prSet/>
      <dgm:spPr/>
      <dgm:t>
        <a:bodyPr/>
        <a:lstStyle/>
        <a:p>
          <a:endParaRPr lang="en-US"/>
        </a:p>
      </dgm:t>
    </dgm:pt>
    <dgm:pt modelId="{C4168AB1-24CB-42DD-A24F-5B53EB60D46F}" type="sibTrans" cxnId="{A42A52FE-883A-45FC-BB9D-17FAA5790801}">
      <dgm:prSet/>
      <dgm:spPr/>
      <dgm:t>
        <a:bodyPr/>
        <a:lstStyle/>
        <a:p>
          <a:endParaRPr lang="en-US"/>
        </a:p>
      </dgm:t>
    </dgm:pt>
    <dgm:pt modelId="{36CABD1B-62C1-4A07-8C20-D0B4A3F42C09}" type="pres">
      <dgm:prSet presAssocID="{D5D9AC45-3BB5-44F4-914C-E24D430B1CEE}" presName="root" presStyleCnt="0">
        <dgm:presLayoutVars>
          <dgm:dir/>
          <dgm:resizeHandles val="exact"/>
        </dgm:presLayoutVars>
      </dgm:prSet>
      <dgm:spPr/>
    </dgm:pt>
    <dgm:pt modelId="{0D74BF70-401F-4F3C-AFFD-3F79E78C2035}" type="pres">
      <dgm:prSet presAssocID="{B3D6364C-6EB9-4C6F-998E-46AA3555945B}" presName="compNode" presStyleCnt="0"/>
      <dgm:spPr/>
    </dgm:pt>
    <dgm:pt modelId="{E500884B-61A0-4F52-8C31-5E4E8D45896A}" type="pres">
      <dgm:prSet presAssocID="{B3D6364C-6EB9-4C6F-998E-46AA3555945B}" presName="bgRect" presStyleLbl="bgShp" presStyleIdx="0" presStyleCnt="2"/>
      <dgm:spPr/>
    </dgm:pt>
    <dgm:pt modelId="{FE62C3FF-965D-4F63-8F3C-7A38EE615102}" type="pres">
      <dgm:prSet presAssocID="{B3D6364C-6EB9-4C6F-998E-46AA3555945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728A3AAF-93ED-471E-BC73-9CDC143E48AD}" type="pres">
      <dgm:prSet presAssocID="{B3D6364C-6EB9-4C6F-998E-46AA3555945B}" presName="spaceRect" presStyleCnt="0"/>
      <dgm:spPr/>
    </dgm:pt>
    <dgm:pt modelId="{C44D549B-27D4-4D0C-8EEC-B68401FD0C81}" type="pres">
      <dgm:prSet presAssocID="{B3D6364C-6EB9-4C6F-998E-46AA3555945B}" presName="parTx" presStyleLbl="revTx" presStyleIdx="0" presStyleCnt="2">
        <dgm:presLayoutVars>
          <dgm:chMax val="0"/>
          <dgm:chPref val="0"/>
        </dgm:presLayoutVars>
      </dgm:prSet>
      <dgm:spPr/>
    </dgm:pt>
    <dgm:pt modelId="{13430B7E-8671-400B-8183-B09CFE9CB5C2}" type="pres">
      <dgm:prSet presAssocID="{8E66C737-64F0-4982-9AC0-8C9D213EB4D8}" presName="sibTrans" presStyleCnt="0"/>
      <dgm:spPr/>
    </dgm:pt>
    <dgm:pt modelId="{56F4ED1A-539B-4F49-8B08-A5C090102E58}" type="pres">
      <dgm:prSet presAssocID="{CED358A6-6489-4BC6-8A20-EDF441C1676E}" presName="compNode" presStyleCnt="0"/>
      <dgm:spPr/>
    </dgm:pt>
    <dgm:pt modelId="{BE86773E-59AF-4EE0-92F6-598E2734D824}" type="pres">
      <dgm:prSet presAssocID="{CED358A6-6489-4BC6-8A20-EDF441C1676E}" presName="bgRect" presStyleLbl="bgShp" presStyleIdx="1" presStyleCnt="2"/>
      <dgm:spPr/>
    </dgm:pt>
    <dgm:pt modelId="{A41745BD-4A5A-4AC5-AD55-97D5E03BC9E6}" type="pres">
      <dgm:prSet presAssocID="{CED358A6-6489-4BC6-8A20-EDF441C167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B1F76500-8DE2-44C9-8384-A649E8D2B6FF}" type="pres">
      <dgm:prSet presAssocID="{CED358A6-6489-4BC6-8A20-EDF441C1676E}" presName="spaceRect" presStyleCnt="0"/>
      <dgm:spPr/>
    </dgm:pt>
    <dgm:pt modelId="{51EAC117-15F6-42B6-AB61-DFB77463EB3B}" type="pres">
      <dgm:prSet presAssocID="{CED358A6-6489-4BC6-8A20-EDF441C1676E}" presName="parTx" presStyleLbl="revTx" presStyleIdx="1" presStyleCnt="2">
        <dgm:presLayoutVars>
          <dgm:chMax val="0"/>
          <dgm:chPref val="0"/>
        </dgm:presLayoutVars>
      </dgm:prSet>
      <dgm:spPr/>
    </dgm:pt>
  </dgm:ptLst>
  <dgm:cxnLst>
    <dgm:cxn modelId="{B1877503-3F2A-4F2F-BCFA-97B4D046862A}" srcId="{D5D9AC45-3BB5-44F4-914C-E24D430B1CEE}" destId="{B3D6364C-6EB9-4C6F-998E-46AA3555945B}" srcOrd="0" destOrd="0" parTransId="{82CCABDF-E722-4966-B50A-463349C96C83}" sibTransId="{8E66C737-64F0-4982-9AC0-8C9D213EB4D8}"/>
    <dgm:cxn modelId="{62789E96-1239-4AB3-8B75-6D107F7CBA52}" type="presOf" srcId="{B3D6364C-6EB9-4C6F-998E-46AA3555945B}" destId="{C44D549B-27D4-4D0C-8EEC-B68401FD0C81}" srcOrd="0" destOrd="0" presId="urn:microsoft.com/office/officeart/2018/2/layout/IconVerticalSolidList"/>
    <dgm:cxn modelId="{3996EEA0-1713-4F97-8FAC-F16CF0AEA8B3}" type="presOf" srcId="{D5D9AC45-3BB5-44F4-914C-E24D430B1CEE}" destId="{36CABD1B-62C1-4A07-8C20-D0B4A3F42C09}" srcOrd="0" destOrd="0" presId="urn:microsoft.com/office/officeart/2018/2/layout/IconVerticalSolidList"/>
    <dgm:cxn modelId="{506B74A7-9C1A-4B5C-9D76-594DC39FE929}" type="presOf" srcId="{CED358A6-6489-4BC6-8A20-EDF441C1676E}" destId="{51EAC117-15F6-42B6-AB61-DFB77463EB3B}" srcOrd="0" destOrd="0" presId="urn:microsoft.com/office/officeart/2018/2/layout/IconVerticalSolidList"/>
    <dgm:cxn modelId="{A42A52FE-883A-45FC-BB9D-17FAA5790801}" srcId="{D5D9AC45-3BB5-44F4-914C-E24D430B1CEE}" destId="{CED358A6-6489-4BC6-8A20-EDF441C1676E}" srcOrd="1" destOrd="0" parTransId="{D6C49A3A-2BD4-4162-8A42-11908F860F29}" sibTransId="{C4168AB1-24CB-42DD-A24F-5B53EB60D46F}"/>
    <dgm:cxn modelId="{76D7BD54-BF6B-4640-B4E1-ADE851F471E8}" type="presParOf" srcId="{36CABD1B-62C1-4A07-8C20-D0B4A3F42C09}" destId="{0D74BF70-401F-4F3C-AFFD-3F79E78C2035}" srcOrd="0" destOrd="0" presId="urn:microsoft.com/office/officeart/2018/2/layout/IconVerticalSolidList"/>
    <dgm:cxn modelId="{6E98DCD6-4DD1-47F1-B673-DD59301F830D}" type="presParOf" srcId="{0D74BF70-401F-4F3C-AFFD-3F79E78C2035}" destId="{E500884B-61A0-4F52-8C31-5E4E8D45896A}" srcOrd="0" destOrd="0" presId="urn:microsoft.com/office/officeart/2018/2/layout/IconVerticalSolidList"/>
    <dgm:cxn modelId="{0311FFFE-1D0E-4C48-AAAC-3F3AEBA40438}" type="presParOf" srcId="{0D74BF70-401F-4F3C-AFFD-3F79E78C2035}" destId="{FE62C3FF-965D-4F63-8F3C-7A38EE615102}" srcOrd="1" destOrd="0" presId="urn:microsoft.com/office/officeart/2018/2/layout/IconVerticalSolidList"/>
    <dgm:cxn modelId="{BB41EA95-17BD-4E75-844B-308E86263518}" type="presParOf" srcId="{0D74BF70-401F-4F3C-AFFD-3F79E78C2035}" destId="{728A3AAF-93ED-471E-BC73-9CDC143E48AD}" srcOrd="2" destOrd="0" presId="urn:microsoft.com/office/officeart/2018/2/layout/IconVerticalSolidList"/>
    <dgm:cxn modelId="{6DD5AD19-4866-4F85-AAE5-8548FB17801E}" type="presParOf" srcId="{0D74BF70-401F-4F3C-AFFD-3F79E78C2035}" destId="{C44D549B-27D4-4D0C-8EEC-B68401FD0C81}" srcOrd="3" destOrd="0" presId="urn:microsoft.com/office/officeart/2018/2/layout/IconVerticalSolidList"/>
    <dgm:cxn modelId="{049D5E6B-F7AA-48CF-A083-0F0AD19B7A64}" type="presParOf" srcId="{36CABD1B-62C1-4A07-8C20-D0B4A3F42C09}" destId="{13430B7E-8671-400B-8183-B09CFE9CB5C2}" srcOrd="1" destOrd="0" presId="urn:microsoft.com/office/officeart/2018/2/layout/IconVerticalSolidList"/>
    <dgm:cxn modelId="{15DBB0EF-8417-48E1-BE40-480610643A7F}" type="presParOf" srcId="{36CABD1B-62C1-4A07-8C20-D0B4A3F42C09}" destId="{56F4ED1A-539B-4F49-8B08-A5C090102E58}" srcOrd="2" destOrd="0" presId="urn:microsoft.com/office/officeart/2018/2/layout/IconVerticalSolidList"/>
    <dgm:cxn modelId="{78088255-D69E-4ABD-AC97-DB4DD8AEC4DE}" type="presParOf" srcId="{56F4ED1A-539B-4F49-8B08-A5C090102E58}" destId="{BE86773E-59AF-4EE0-92F6-598E2734D824}" srcOrd="0" destOrd="0" presId="urn:microsoft.com/office/officeart/2018/2/layout/IconVerticalSolidList"/>
    <dgm:cxn modelId="{00E40550-3980-4E8C-8059-05D4D5E43E72}" type="presParOf" srcId="{56F4ED1A-539B-4F49-8B08-A5C090102E58}" destId="{A41745BD-4A5A-4AC5-AD55-97D5E03BC9E6}" srcOrd="1" destOrd="0" presId="urn:microsoft.com/office/officeart/2018/2/layout/IconVerticalSolidList"/>
    <dgm:cxn modelId="{1A2CC910-850B-4DD9-93FE-02DD84701532}" type="presParOf" srcId="{56F4ED1A-539B-4F49-8B08-A5C090102E58}" destId="{B1F76500-8DE2-44C9-8384-A649E8D2B6FF}" srcOrd="2" destOrd="0" presId="urn:microsoft.com/office/officeart/2018/2/layout/IconVerticalSolidList"/>
    <dgm:cxn modelId="{142B4C14-0351-454F-BC2F-6F4A89ED8873}" type="presParOf" srcId="{56F4ED1A-539B-4F49-8B08-A5C090102E58}" destId="{51EAC117-15F6-42B6-AB61-DFB77463EB3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566205-13D8-4422-BFAD-341D1959540F}"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5182D030-A813-4DDC-A030-51C2662B1DF8}">
      <dgm:prSet/>
      <dgm:spPr/>
      <dgm:t>
        <a:bodyPr/>
        <a:lstStyle/>
        <a:p>
          <a:r>
            <a:rPr lang="en-GB"/>
            <a:t>In this randomized trial, statin-intolerant patients with, or at high risk for, CVD received bempedoic acid or placebo.</a:t>
          </a:r>
          <a:endParaRPr lang="en-US"/>
        </a:p>
      </dgm:t>
    </dgm:pt>
    <dgm:pt modelId="{3D337FE2-EC01-479F-9E14-72D26588577F}" type="parTrans" cxnId="{1079A1F3-42F4-4593-886B-DE0680584FB3}">
      <dgm:prSet/>
      <dgm:spPr/>
      <dgm:t>
        <a:bodyPr/>
        <a:lstStyle/>
        <a:p>
          <a:endParaRPr lang="en-US"/>
        </a:p>
      </dgm:t>
    </dgm:pt>
    <dgm:pt modelId="{43C95744-34DB-4D58-BA44-47195B911D75}" type="sibTrans" cxnId="{1079A1F3-42F4-4593-886B-DE0680584FB3}">
      <dgm:prSet/>
      <dgm:spPr/>
      <dgm:t>
        <a:bodyPr/>
        <a:lstStyle/>
        <a:p>
          <a:endParaRPr lang="en-US"/>
        </a:p>
      </dgm:t>
    </dgm:pt>
    <dgm:pt modelId="{C57F095A-B6E6-4EA0-9433-A12B68CC666A}">
      <dgm:prSet/>
      <dgm:spPr/>
      <dgm:t>
        <a:bodyPr/>
        <a:lstStyle/>
        <a:p>
          <a:r>
            <a:rPr lang="en-GB"/>
            <a:t>Bempedoic acid reduced LDL cholesterol and the risk of cardiovascular events.</a:t>
          </a:r>
          <a:endParaRPr lang="en-US"/>
        </a:p>
      </dgm:t>
    </dgm:pt>
    <dgm:pt modelId="{B3B108EF-0F2F-4B77-AF1D-834EFE25D8D8}" type="parTrans" cxnId="{9A1ABF21-D17A-48C0-8171-E98603A4DC0B}">
      <dgm:prSet/>
      <dgm:spPr/>
      <dgm:t>
        <a:bodyPr/>
        <a:lstStyle/>
        <a:p>
          <a:endParaRPr lang="en-US"/>
        </a:p>
      </dgm:t>
    </dgm:pt>
    <dgm:pt modelId="{33D989DC-7AB3-4211-B138-0EDDE1C021A2}" type="sibTrans" cxnId="{9A1ABF21-D17A-48C0-8171-E98603A4DC0B}">
      <dgm:prSet/>
      <dgm:spPr/>
      <dgm:t>
        <a:bodyPr/>
        <a:lstStyle/>
        <a:p>
          <a:endParaRPr lang="en-US"/>
        </a:p>
      </dgm:t>
    </dgm:pt>
    <dgm:pt modelId="{46F39C3B-37AB-42E8-9D65-5DBECB22E88A}" type="pres">
      <dgm:prSet presAssocID="{E5566205-13D8-4422-BFAD-341D1959540F}" presName="linear" presStyleCnt="0">
        <dgm:presLayoutVars>
          <dgm:animLvl val="lvl"/>
          <dgm:resizeHandles val="exact"/>
        </dgm:presLayoutVars>
      </dgm:prSet>
      <dgm:spPr/>
    </dgm:pt>
    <dgm:pt modelId="{BB4EC5E7-6794-4DB6-84E9-FC714419730D}" type="pres">
      <dgm:prSet presAssocID="{5182D030-A813-4DDC-A030-51C2662B1DF8}" presName="parentText" presStyleLbl="node1" presStyleIdx="0" presStyleCnt="2">
        <dgm:presLayoutVars>
          <dgm:chMax val="0"/>
          <dgm:bulletEnabled val="1"/>
        </dgm:presLayoutVars>
      </dgm:prSet>
      <dgm:spPr/>
    </dgm:pt>
    <dgm:pt modelId="{3F5AA9BA-0CF5-46AE-815D-A68899C6A13F}" type="pres">
      <dgm:prSet presAssocID="{43C95744-34DB-4D58-BA44-47195B911D75}" presName="spacer" presStyleCnt="0"/>
      <dgm:spPr/>
    </dgm:pt>
    <dgm:pt modelId="{9A34A488-B5E6-444E-955B-A0BAB40D47EA}" type="pres">
      <dgm:prSet presAssocID="{C57F095A-B6E6-4EA0-9433-A12B68CC666A}" presName="parentText" presStyleLbl="node1" presStyleIdx="1" presStyleCnt="2">
        <dgm:presLayoutVars>
          <dgm:chMax val="0"/>
          <dgm:bulletEnabled val="1"/>
        </dgm:presLayoutVars>
      </dgm:prSet>
      <dgm:spPr/>
    </dgm:pt>
  </dgm:ptLst>
  <dgm:cxnLst>
    <dgm:cxn modelId="{9A1ABF21-D17A-48C0-8171-E98603A4DC0B}" srcId="{E5566205-13D8-4422-BFAD-341D1959540F}" destId="{C57F095A-B6E6-4EA0-9433-A12B68CC666A}" srcOrd="1" destOrd="0" parTransId="{B3B108EF-0F2F-4B77-AF1D-834EFE25D8D8}" sibTransId="{33D989DC-7AB3-4211-B138-0EDDE1C021A2}"/>
    <dgm:cxn modelId="{3C49597C-90EC-4C6C-AFF1-CA8130ACF69F}" type="presOf" srcId="{5182D030-A813-4DDC-A030-51C2662B1DF8}" destId="{BB4EC5E7-6794-4DB6-84E9-FC714419730D}" srcOrd="0" destOrd="0" presId="urn:microsoft.com/office/officeart/2005/8/layout/vList2"/>
    <dgm:cxn modelId="{92E712C0-E6E8-44E8-BE8E-B3C3E08220E6}" type="presOf" srcId="{E5566205-13D8-4422-BFAD-341D1959540F}" destId="{46F39C3B-37AB-42E8-9D65-5DBECB22E88A}" srcOrd="0" destOrd="0" presId="urn:microsoft.com/office/officeart/2005/8/layout/vList2"/>
    <dgm:cxn modelId="{B71762C7-510A-4223-ABB0-740B55F67C37}" type="presOf" srcId="{C57F095A-B6E6-4EA0-9433-A12B68CC666A}" destId="{9A34A488-B5E6-444E-955B-A0BAB40D47EA}" srcOrd="0" destOrd="0" presId="urn:microsoft.com/office/officeart/2005/8/layout/vList2"/>
    <dgm:cxn modelId="{1079A1F3-42F4-4593-886B-DE0680584FB3}" srcId="{E5566205-13D8-4422-BFAD-341D1959540F}" destId="{5182D030-A813-4DDC-A030-51C2662B1DF8}" srcOrd="0" destOrd="0" parTransId="{3D337FE2-EC01-479F-9E14-72D26588577F}" sibTransId="{43C95744-34DB-4D58-BA44-47195B911D75}"/>
    <dgm:cxn modelId="{A829BB83-7808-4B9F-948F-2D89457CCA53}" type="presParOf" srcId="{46F39C3B-37AB-42E8-9D65-5DBECB22E88A}" destId="{BB4EC5E7-6794-4DB6-84E9-FC714419730D}" srcOrd="0" destOrd="0" presId="urn:microsoft.com/office/officeart/2005/8/layout/vList2"/>
    <dgm:cxn modelId="{E0A42D3B-71A5-4D4E-9D07-A82F5C216789}" type="presParOf" srcId="{46F39C3B-37AB-42E8-9D65-5DBECB22E88A}" destId="{3F5AA9BA-0CF5-46AE-815D-A68899C6A13F}" srcOrd="1" destOrd="0" presId="urn:microsoft.com/office/officeart/2005/8/layout/vList2"/>
    <dgm:cxn modelId="{60E5ABC5-B681-4528-BE10-6E9C9965FF39}" type="presParOf" srcId="{46F39C3B-37AB-42E8-9D65-5DBECB22E88A}" destId="{9A34A488-B5E6-444E-955B-A0BAB40D47E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FE96F7-09E3-4D8E-9234-7D57EDA6F63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85790E8F-8759-4504-A8B2-A471DCA85106}">
      <dgm:prSet/>
      <dgm:spPr/>
      <dgm:t>
        <a:bodyPr/>
        <a:lstStyle/>
        <a:p>
          <a:r>
            <a:rPr lang="en-US" b="0" i="0" dirty="0"/>
            <a:t>Cardiovascular (CV) disease is the most common cause of death.</a:t>
          </a:r>
          <a:endParaRPr lang="en-US" dirty="0"/>
        </a:p>
      </dgm:t>
    </dgm:pt>
    <dgm:pt modelId="{3047F83B-9C83-4570-8A10-F6235F2001AC}" type="parTrans" cxnId="{6B471605-A4DF-4BFC-90E7-C33B3657F721}">
      <dgm:prSet/>
      <dgm:spPr/>
      <dgm:t>
        <a:bodyPr/>
        <a:lstStyle/>
        <a:p>
          <a:endParaRPr lang="en-US"/>
        </a:p>
      </dgm:t>
    </dgm:pt>
    <dgm:pt modelId="{BB736BE7-EE33-47E1-A52C-356CE965AE1C}" type="sibTrans" cxnId="{6B471605-A4DF-4BFC-90E7-C33B3657F721}">
      <dgm:prSet/>
      <dgm:spPr/>
      <dgm:t>
        <a:bodyPr/>
        <a:lstStyle/>
        <a:p>
          <a:endParaRPr lang="en-US"/>
        </a:p>
      </dgm:t>
    </dgm:pt>
    <dgm:pt modelId="{790F9669-DA68-4D62-8C8F-A9A22E1E9871}">
      <dgm:prSet/>
      <dgm:spPr/>
      <dgm:t>
        <a:bodyPr/>
        <a:lstStyle/>
        <a:p>
          <a:r>
            <a:rPr lang="en-US" b="0" i="0"/>
            <a:t>Lipid-lowering therapies continue to be under-used, and treatment goals often not achieved.</a:t>
          </a:r>
          <a:endParaRPr lang="en-US"/>
        </a:p>
      </dgm:t>
    </dgm:pt>
    <dgm:pt modelId="{9AFE42D1-01B1-487F-A409-F671992CF555}" type="parTrans" cxnId="{27690FC7-CD52-48B7-AB9F-BF8514CFFEF6}">
      <dgm:prSet/>
      <dgm:spPr/>
      <dgm:t>
        <a:bodyPr/>
        <a:lstStyle/>
        <a:p>
          <a:endParaRPr lang="en-US"/>
        </a:p>
      </dgm:t>
    </dgm:pt>
    <dgm:pt modelId="{F0725D81-4D80-49D3-B77E-05DD395F3A24}" type="sibTrans" cxnId="{27690FC7-CD52-48B7-AB9F-BF8514CFFEF6}">
      <dgm:prSet/>
      <dgm:spPr/>
      <dgm:t>
        <a:bodyPr/>
        <a:lstStyle/>
        <a:p>
          <a:endParaRPr lang="en-US"/>
        </a:p>
      </dgm:t>
    </dgm:pt>
    <dgm:pt modelId="{654AD4BB-FAF7-4474-B0BE-15327C2A2704}">
      <dgm:prSet/>
      <dgm:spPr/>
      <dgm:t>
        <a:bodyPr/>
        <a:lstStyle/>
        <a:p>
          <a:r>
            <a:rPr lang="en-US" b="0" i="0" dirty="0"/>
            <a:t>CV events that occur in patients, despite optimal risk factor control, are called “</a:t>
          </a:r>
          <a:r>
            <a:rPr lang="en-US" b="0" i="1" dirty="0"/>
            <a:t>residual risk</a:t>
          </a:r>
          <a:r>
            <a:rPr lang="en-US" b="0" i="0" dirty="0"/>
            <a:t>”. </a:t>
          </a:r>
          <a:r>
            <a:rPr lang="en-US" b="0" i="0" dirty="0" err="1"/>
            <a:t>Lpa</a:t>
          </a:r>
          <a:r>
            <a:rPr lang="en-US" b="0" i="0" dirty="0"/>
            <a:t> </a:t>
          </a:r>
          <a:r>
            <a:rPr lang="en-US" b="0" i="0" dirty="0" err="1"/>
            <a:t>etc</a:t>
          </a:r>
          <a:r>
            <a:rPr lang="en-US" b="0" i="0" dirty="0"/>
            <a:t>….</a:t>
          </a:r>
          <a:endParaRPr lang="en-US" dirty="0"/>
        </a:p>
      </dgm:t>
    </dgm:pt>
    <dgm:pt modelId="{351F816A-5A15-4F7C-A415-E786F5F994C8}" type="parTrans" cxnId="{5FC4649F-E188-434A-BA42-F595C2E78B84}">
      <dgm:prSet/>
      <dgm:spPr/>
      <dgm:t>
        <a:bodyPr/>
        <a:lstStyle/>
        <a:p>
          <a:endParaRPr lang="en-US"/>
        </a:p>
      </dgm:t>
    </dgm:pt>
    <dgm:pt modelId="{FEBEFE1D-033F-419F-9772-3E077097333D}" type="sibTrans" cxnId="{5FC4649F-E188-434A-BA42-F595C2E78B84}">
      <dgm:prSet/>
      <dgm:spPr/>
      <dgm:t>
        <a:bodyPr/>
        <a:lstStyle/>
        <a:p>
          <a:endParaRPr lang="en-US"/>
        </a:p>
      </dgm:t>
    </dgm:pt>
    <dgm:pt modelId="{A6D7BE22-73BA-4B72-B648-12F707DC9096}">
      <dgm:prSet/>
      <dgm:spPr/>
      <dgm:t>
        <a:bodyPr/>
        <a:lstStyle/>
        <a:p>
          <a:r>
            <a:rPr lang="en-US" b="0" i="0"/>
            <a:t>Lifestyle measures and the full and appropriate use of pharmacotherapies are needed to lower CV risk.</a:t>
          </a:r>
          <a:endParaRPr lang="en-US"/>
        </a:p>
      </dgm:t>
    </dgm:pt>
    <dgm:pt modelId="{202971D6-C1CB-4561-9262-5BC308DC4530}" type="parTrans" cxnId="{EEF289BC-7311-4637-B650-11467843DBE1}">
      <dgm:prSet/>
      <dgm:spPr/>
      <dgm:t>
        <a:bodyPr/>
        <a:lstStyle/>
        <a:p>
          <a:endParaRPr lang="en-US"/>
        </a:p>
      </dgm:t>
    </dgm:pt>
    <dgm:pt modelId="{D672A47B-F8E9-4DF7-A6C7-7B7CD75F8C46}" type="sibTrans" cxnId="{EEF289BC-7311-4637-B650-11467843DBE1}">
      <dgm:prSet/>
      <dgm:spPr/>
      <dgm:t>
        <a:bodyPr/>
        <a:lstStyle/>
        <a:p>
          <a:endParaRPr lang="en-US"/>
        </a:p>
      </dgm:t>
    </dgm:pt>
    <dgm:pt modelId="{55D93BF0-BD3E-4F05-87D3-4604B1AF68AD}">
      <dgm:prSet/>
      <dgm:spPr/>
      <dgm:t>
        <a:bodyPr/>
        <a:lstStyle/>
        <a:p>
          <a:r>
            <a:rPr lang="en-US" b="0" i="0"/>
            <a:t>There is a need for simplified clinical recommendations, promotion of earlier lifestyle changes, and the use of combination therapies.</a:t>
          </a:r>
          <a:endParaRPr lang="en-US"/>
        </a:p>
      </dgm:t>
    </dgm:pt>
    <dgm:pt modelId="{3E6B3C50-F711-46B0-8301-5E0B62F48132}" type="parTrans" cxnId="{F62B701D-F15B-4186-910E-5635EB448B55}">
      <dgm:prSet/>
      <dgm:spPr/>
      <dgm:t>
        <a:bodyPr/>
        <a:lstStyle/>
        <a:p>
          <a:endParaRPr lang="en-US"/>
        </a:p>
      </dgm:t>
    </dgm:pt>
    <dgm:pt modelId="{30C6BE0B-FAB9-47D5-99BF-A48D51414E64}" type="sibTrans" cxnId="{F62B701D-F15B-4186-910E-5635EB448B55}">
      <dgm:prSet/>
      <dgm:spPr/>
      <dgm:t>
        <a:bodyPr/>
        <a:lstStyle/>
        <a:p>
          <a:endParaRPr lang="en-US"/>
        </a:p>
      </dgm:t>
    </dgm:pt>
    <dgm:pt modelId="{B16D3676-545B-4A9D-BCEC-90DDAF450EA3}" type="pres">
      <dgm:prSet presAssocID="{BAFE96F7-09E3-4D8E-9234-7D57EDA6F63B}" presName="vert0" presStyleCnt="0">
        <dgm:presLayoutVars>
          <dgm:dir/>
          <dgm:animOne val="branch"/>
          <dgm:animLvl val="lvl"/>
        </dgm:presLayoutVars>
      </dgm:prSet>
      <dgm:spPr/>
    </dgm:pt>
    <dgm:pt modelId="{88966FF4-06B8-47B6-B127-B67B2C181FE3}" type="pres">
      <dgm:prSet presAssocID="{85790E8F-8759-4504-A8B2-A471DCA85106}" presName="thickLine" presStyleLbl="alignNode1" presStyleIdx="0" presStyleCnt="5"/>
      <dgm:spPr/>
    </dgm:pt>
    <dgm:pt modelId="{8A014D40-28C4-4544-A58D-9B832DDC5B39}" type="pres">
      <dgm:prSet presAssocID="{85790E8F-8759-4504-A8B2-A471DCA85106}" presName="horz1" presStyleCnt="0"/>
      <dgm:spPr/>
    </dgm:pt>
    <dgm:pt modelId="{C7957783-6CFF-4238-9887-838A19F20DBB}" type="pres">
      <dgm:prSet presAssocID="{85790E8F-8759-4504-A8B2-A471DCA85106}" presName="tx1" presStyleLbl="revTx" presStyleIdx="0" presStyleCnt="5"/>
      <dgm:spPr/>
    </dgm:pt>
    <dgm:pt modelId="{CDFDC4E6-8FFE-4937-B8BA-6B4B9DE2097E}" type="pres">
      <dgm:prSet presAssocID="{85790E8F-8759-4504-A8B2-A471DCA85106}" presName="vert1" presStyleCnt="0"/>
      <dgm:spPr/>
    </dgm:pt>
    <dgm:pt modelId="{0CF91C9F-3482-4856-96DB-182AD201BBDB}" type="pres">
      <dgm:prSet presAssocID="{790F9669-DA68-4D62-8C8F-A9A22E1E9871}" presName="thickLine" presStyleLbl="alignNode1" presStyleIdx="1" presStyleCnt="5"/>
      <dgm:spPr/>
    </dgm:pt>
    <dgm:pt modelId="{93465FD4-807F-40D8-AD4A-1DCF85525C16}" type="pres">
      <dgm:prSet presAssocID="{790F9669-DA68-4D62-8C8F-A9A22E1E9871}" presName="horz1" presStyleCnt="0"/>
      <dgm:spPr/>
    </dgm:pt>
    <dgm:pt modelId="{84775119-E2FC-401D-8826-050F6930A56B}" type="pres">
      <dgm:prSet presAssocID="{790F9669-DA68-4D62-8C8F-A9A22E1E9871}" presName="tx1" presStyleLbl="revTx" presStyleIdx="1" presStyleCnt="5"/>
      <dgm:spPr/>
    </dgm:pt>
    <dgm:pt modelId="{0515A681-90C1-4743-A4BE-A06BF940FAB8}" type="pres">
      <dgm:prSet presAssocID="{790F9669-DA68-4D62-8C8F-A9A22E1E9871}" presName="vert1" presStyleCnt="0"/>
      <dgm:spPr/>
    </dgm:pt>
    <dgm:pt modelId="{7CA0A0FB-891C-43D8-A382-4FD032EBCA3D}" type="pres">
      <dgm:prSet presAssocID="{654AD4BB-FAF7-4474-B0BE-15327C2A2704}" presName="thickLine" presStyleLbl="alignNode1" presStyleIdx="2" presStyleCnt="5"/>
      <dgm:spPr/>
    </dgm:pt>
    <dgm:pt modelId="{DEA5BD39-5730-4053-A0FC-AFA8EB512922}" type="pres">
      <dgm:prSet presAssocID="{654AD4BB-FAF7-4474-B0BE-15327C2A2704}" presName="horz1" presStyleCnt="0"/>
      <dgm:spPr/>
    </dgm:pt>
    <dgm:pt modelId="{C1F6422F-27DD-46F5-A492-CB0298269612}" type="pres">
      <dgm:prSet presAssocID="{654AD4BB-FAF7-4474-B0BE-15327C2A2704}" presName="tx1" presStyleLbl="revTx" presStyleIdx="2" presStyleCnt="5"/>
      <dgm:spPr/>
    </dgm:pt>
    <dgm:pt modelId="{84742194-3C4C-4087-BCCD-F7DBC4B95A67}" type="pres">
      <dgm:prSet presAssocID="{654AD4BB-FAF7-4474-B0BE-15327C2A2704}" presName="vert1" presStyleCnt="0"/>
      <dgm:spPr/>
    </dgm:pt>
    <dgm:pt modelId="{F1B8E910-B9CE-4EE7-87EE-62E4EFC64C6E}" type="pres">
      <dgm:prSet presAssocID="{A6D7BE22-73BA-4B72-B648-12F707DC9096}" presName="thickLine" presStyleLbl="alignNode1" presStyleIdx="3" presStyleCnt="5"/>
      <dgm:spPr/>
    </dgm:pt>
    <dgm:pt modelId="{417F06AF-B9B7-41B8-B2F5-97C358B186ED}" type="pres">
      <dgm:prSet presAssocID="{A6D7BE22-73BA-4B72-B648-12F707DC9096}" presName="horz1" presStyleCnt="0"/>
      <dgm:spPr/>
    </dgm:pt>
    <dgm:pt modelId="{E051C1D8-AE70-48DF-B8A1-A45CC38116C5}" type="pres">
      <dgm:prSet presAssocID="{A6D7BE22-73BA-4B72-B648-12F707DC9096}" presName="tx1" presStyleLbl="revTx" presStyleIdx="3" presStyleCnt="5"/>
      <dgm:spPr/>
    </dgm:pt>
    <dgm:pt modelId="{C0A0220F-9D86-46E5-B767-853D4FD758AC}" type="pres">
      <dgm:prSet presAssocID="{A6D7BE22-73BA-4B72-B648-12F707DC9096}" presName="vert1" presStyleCnt="0"/>
      <dgm:spPr/>
    </dgm:pt>
    <dgm:pt modelId="{8BD31B23-30E9-40D1-B3AE-619FA2913254}" type="pres">
      <dgm:prSet presAssocID="{55D93BF0-BD3E-4F05-87D3-4604B1AF68AD}" presName="thickLine" presStyleLbl="alignNode1" presStyleIdx="4" presStyleCnt="5"/>
      <dgm:spPr/>
    </dgm:pt>
    <dgm:pt modelId="{F5AD70D9-8BAB-4EF1-988E-86B10A27C0B3}" type="pres">
      <dgm:prSet presAssocID="{55D93BF0-BD3E-4F05-87D3-4604B1AF68AD}" presName="horz1" presStyleCnt="0"/>
      <dgm:spPr/>
    </dgm:pt>
    <dgm:pt modelId="{E3BE8769-B079-49BF-A7C0-C433F06950B1}" type="pres">
      <dgm:prSet presAssocID="{55D93BF0-BD3E-4F05-87D3-4604B1AF68AD}" presName="tx1" presStyleLbl="revTx" presStyleIdx="4" presStyleCnt="5"/>
      <dgm:spPr/>
    </dgm:pt>
    <dgm:pt modelId="{ABA5712F-2E12-43E7-9D51-9A9C4733C83D}" type="pres">
      <dgm:prSet presAssocID="{55D93BF0-BD3E-4F05-87D3-4604B1AF68AD}" presName="vert1" presStyleCnt="0"/>
      <dgm:spPr/>
    </dgm:pt>
  </dgm:ptLst>
  <dgm:cxnLst>
    <dgm:cxn modelId="{6B471605-A4DF-4BFC-90E7-C33B3657F721}" srcId="{BAFE96F7-09E3-4D8E-9234-7D57EDA6F63B}" destId="{85790E8F-8759-4504-A8B2-A471DCA85106}" srcOrd="0" destOrd="0" parTransId="{3047F83B-9C83-4570-8A10-F6235F2001AC}" sibTransId="{BB736BE7-EE33-47E1-A52C-356CE965AE1C}"/>
    <dgm:cxn modelId="{F62B701D-F15B-4186-910E-5635EB448B55}" srcId="{BAFE96F7-09E3-4D8E-9234-7D57EDA6F63B}" destId="{55D93BF0-BD3E-4F05-87D3-4604B1AF68AD}" srcOrd="4" destOrd="0" parTransId="{3E6B3C50-F711-46B0-8301-5E0B62F48132}" sibTransId="{30C6BE0B-FAB9-47D5-99BF-A48D51414E64}"/>
    <dgm:cxn modelId="{4D7F1547-DE41-40B3-93D3-85A32CB9F61B}" type="presOf" srcId="{85790E8F-8759-4504-A8B2-A471DCA85106}" destId="{C7957783-6CFF-4238-9887-838A19F20DBB}" srcOrd="0" destOrd="0" presId="urn:microsoft.com/office/officeart/2008/layout/LinedList"/>
    <dgm:cxn modelId="{63701953-EDAC-46FE-B879-D705273AA92F}" type="presOf" srcId="{55D93BF0-BD3E-4F05-87D3-4604B1AF68AD}" destId="{E3BE8769-B079-49BF-A7C0-C433F06950B1}" srcOrd="0" destOrd="0" presId="urn:microsoft.com/office/officeart/2008/layout/LinedList"/>
    <dgm:cxn modelId="{694F8687-EF72-4DD0-8147-DF9F1851F342}" type="presOf" srcId="{654AD4BB-FAF7-4474-B0BE-15327C2A2704}" destId="{C1F6422F-27DD-46F5-A492-CB0298269612}" srcOrd="0" destOrd="0" presId="urn:microsoft.com/office/officeart/2008/layout/LinedList"/>
    <dgm:cxn modelId="{2D113191-A022-497A-93B4-45FE591EE853}" type="presOf" srcId="{A6D7BE22-73BA-4B72-B648-12F707DC9096}" destId="{E051C1D8-AE70-48DF-B8A1-A45CC38116C5}" srcOrd="0" destOrd="0" presId="urn:microsoft.com/office/officeart/2008/layout/LinedList"/>
    <dgm:cxn modelId="{5FC4649F-E188-434A-BA42-F595C2E78B84}" srcId="{BAFE96F7-09E3-4D8E-9234-7D57EDA6F63B}" destId="{654AD4BB-FAF7-4474-B0BE-15327C2A2704}" srcOrd="2" destOrd="0" parTransId="{351F816A-5A15-4F7C-A415-E786F5F994C8}" sibTransId="{FEBEFE1D-033F-419F-9772-3E077097333D}"/>
    <dgm:cxn modelId="{EEF289BC-7311-4637-B650-11467843DBE1}" srcId="{BAFE96F7-09E3-4D8E-9234-7D57EDA6F63B}" destId="{A6D7BE22-73BA-4B72-B648-12F707DC9096}" srcOrd="3" destOrd="0" parTransId="{202971D6-C1CB-4561-9262-5BC308DC4530}" sibTransId="{D672A47B-F8E9-4DF7-A6C7-7B7CD75F8C46}"/>
    <dgm:cxn modelId="{27690FC7-CD52-48B7-AB9F-BF8514CFFEF6}" srcId="{BAFE96F7-09E3-4D8E-9234-7D57EDA6F63B}" destId="{790F9669-DA68-4D62-8C8F-A9A22E1E9871}" srcOrd="1" destOrd="0" parTransId="{9AFE42D1-01B1-487F-A409-F671992CF555}" sibTransId="{F0725D81-4D80-49D3-B77E-05DD395F3A24}"/>
    <dgm:cxn modelId="{1F9569C9-AA95-4B1D-809A-B6090C4D365F}" type="presOf" srcId="{790F9669-DA68-4D62-8C8F-A9A22E1E9871}" destId="{84775119-E2FC-401D-8826-050F6930A56B}" srcOrd="0" destOrd="0" presId="urn:microsoft.com/office/officeart/2008/layout/LinedList"/>
    <dgm:cxn modelId="{111488DA-43A2-4C99-A454-17B024F8336F}" type="presOf" srcId="{BAFE96F7-09E3-4D8E-9234-7D57EDA6F63B}" destId="{B16D3676-545B-4A9D-BCEC-90DDAF450EA3}" srcOrd="0" destOrd="0" presId="urn:microsoft.com/office/officeart/2008/layout/LinedList"/>
    <dgm:cxn modelId="{30EE17AB-C21C-4987-BA65-3ACA0EFAFC1F}" type="presParOf" srcId="{B16D3676-545B-4A9D-BCEC-90DDAF450EA3}" destId="{88966FF4-06B8-47B6-B127-B67B2C181FE3}" srcOrd="0" destOrd="0" presId="urn:microsoft.com/office/officeart/2008/layout/LinedList"/>
    <dgm:cxn modelId="{EE5EC0ED-D666-40AA-80A0-DB424A9352A8}" type="presParOf" srcId="{B16D3676-545B-4A9D-BCEC-90DDAF450EA3}" destId="{8A014D40-28C4-4544-A58D-9B832DDC5B39}" srcOrd="1" destOrd="0" presId="urn:microsoft.com/office/officeart/2008/layout/LinedList"/>
    <dgm:cxn modelId="{8876EC06-84FF-4EFA-9F57-2B7A2317F13C}" type="presParOf" srcId="{8A014D40-28C4-4544-A58D-9B832DDC5B39}" destId="{C7957783-6CFF-4238-9887-838A19F20DBB}" srcOrd="0" destOrd="0" presId="urn:microsoft.com/office/officeart/2008/layout/LinedList"/>
    <dgm:cxn modelId="{95C3A907-C76D-485F-ADB1-3181CA336E05}" type="presParOf" srcId="{8A014D40-28C4-4544-A58D-9B832DDC5B39}" destId="{CDFDC4E6-8FFE-4937-B8BA-6B4B9DE2097E}" srcOrd="1" destOrd="0" presId="urn:microsoft.com/office/officeart/2008/layout/LinedList"/>
    <dgm:cxn modelId="{633E120F-0883-4FB3-89B5-9D79EAF60C18}" type="presParOf" srcId="{B16D3676-545B-4A9D-BCEC-90DDAF450EA3}" destId="{0CF91C9F-3482-4856-96DB-182AD201BBDB}" srcOrd="2" destOrd="0" presId="urn:microsoft.com/office/officeart/2008/layout/LinedList"/>
    <dgm:cxn modelId="{090D7B72-D7F8-4321-B1F2-79CEE264C198}" type="presParOf" srcId="{B16D3676-545B-4A9D-BCEC-90DDAF450EA3}" destId="{93465FD4-807F-40D8-AD4A-1DCF85525C16}" srcOrd="3" destOrd="0" presId="urn:microsoft.com/office/officeart/2008/layout/LinedList"/>
    <dgm:cxn modelId="{1E57D35C-D6F4-4FCE-B624-5F923415B90F}" type="presParOf" srcId="{93465FD4-807F-40D8-AD4A-1DCF85525C16}" destId="{84775119-E2FC-401D-8826-050F6930A56B}" srcOrd="0" destOrd="0" presId="urn:microsoft.com/office/officeart/2008/layout/LinedList"/>
    <dgm:cxn modelId="{644CF7BC-2B70-4DF4-9555-F696CF5D4B47}" type="presParOf" srcId="{93465FD4-807F-40D8-AD4A-1DCF85525C16}" destId="{0515A681-90C1-4743-A4BE-A06BF940FAB8}" srcOrd="1" destOrd="0" presId="urn:microsoft.com/office/officeart/2008/layout/LinedList"/>
    <dgm:cxn modelId="{BA0B0CD7-697C-45C6-A422-CB4B93D73F31}" type="presParOf" srcId="{B16D3676-545B-4A9D-BCEC-90DDAF450EA3}" destId="{7CA0A0FB-891C-43D8-A382-4FD032EBCA3D}" srcOrd="4" destOrd="0" presId="urn:microsoft.com/office/officeart/2008/layout/LinedList"/>
    <dgm:cxn modelId="{8F563F36-94E3-49DA-84F6-802B1B2A9896}" type="presParOf" srcId="{B16D3676-545B-4A9D-BCEC-90DDAF450EA3}" destId="{DEA5BD39-5730-4053-A0FC-AFA8EB512922}" srcOrd="5" destOrd="0" presId="urn:microsoft.com/office/officeart/2008/layout/LinedList"/>
    <dgm:cxn modelId="{0AF171A9-A628-4B45-BBB4-BBCD89FF62CB}" type="presParOf" srcId="{DEA5BD39-5730-4053-A0FC-AFA8EB512922}" destId="{C1F6422F-27DD-46F5-A492-CB0298269612}" srcOrd="0" destOrd="0" presId="urn:microsoft.com/office/officeart/2008/layout/LinedList"/>
    <dgm:cxn modelId="{462436B5-BCBE-4B78-BF95-5F457AA0CE4B}" type="presParOf" srcId="{DEA5BD39-5730-4053-A0FC-AFA8EB512922}" destId="{84742194-3C4C-4087-BCCD-F7DBC4B95A67}" srcOrd="1" destOrd="0" presId="urn:microsoft.com/office/officeart/2008/layout/LinedList"/>
    <dgm:cxn modelId="{D6E04D46-67D3-4DC7-B5BE-C107DDA3215F}" type="presParOf" srcId="{B16D3676-545B-4A9D-BCEC-90DDAF450EA3}" destId="{F1B8E910-B9CE-4EE7-87EE-62E4EFC64C6E}" srcOrd="6" destOrd="0" presId="urn:microsoft.com/office/officeart/2008/layout/LinedList"/>
    <dgm:cxn modelId="{C72494F0-ECE9-4FEC-85FD-572939585079}" type="presParOf" srcId="{B16D3676-545B-4A9D-BCEC-90DDAF450EA3}" destId="{417F06AF-B9B7-41B8-B2F5-97C358B186ED}" srcOrd="7" destOrd="0" presId="urn:microsoft.com/office/officeart/2008/layout/LinedList"/>
    <dgm:cxn modelId="{029431BE-9A96-4245-85EC-D6AA8967FE0A}" type="presParOf" srcId="{417F06AF-B9B7-41B8-B2F5-97C358B186ED}" destId="{E051C1D8-AE70-48DF-B8A1-A45CC38116C5}" srcOrd="0" destOrd="0" presId="urn:microsoft.com/office/officeart/2008/layout/LinedList"/>
    <dgm:cxn modelId="{F77A8376-76DB-497C-88C3-97FCE3CD4680}" type="presParOf" srcId="{417F06AF-B9B7-41B8-B2F5-97C358B186ED}" destId="{C0A0220F-9D86-46E5-B767-853D4FD758AC}" srcOrd="1" destOrd="0" presId="urn:microsoft.com/office/officeart/2008/layout/LinedList"/>
    <dgm:cxn modelId="{B8198E4A-0028-4749-835B-092B30B97EF2}" type="presParOf" srcId="{B16D3676-545B-4A9D-BCEC-90DDAF450EA3}" destId="{8BD31B23-30E9-40D1-B3AE-619FA2913254}" srcOrd="8" destOrd="0" presId="urn:microsoft.com/office/officeart/2008/layout/LinedList"/>
    <dgm:cxn modelId="{00DFFFD2-3A39-4F0A-8417-002717865838}" type="presParOf" srcId="{B16D3676-545B-4A9D-BCEC-90DDAF450EA3}" destId="{F5AD70D9-8BAB-4EF1-988E-86B10A27C0B3}" srcOrd="9" destOrd="0" presId="urn:microsoft.com/office/officeart/2008/layout/LinedList"/>
    <dgm:cxn modelId="{9151EE4C-EDB3-4159-800B-3D88C32133DF}" type="presParOf" srcId="{F5AD70D9-8BAB-4EF1-988E-86B10A27C0B3}" destId="{E3BE8769-B079-49BF-A7C0-C433F06950B1}" srcOrd="0" destOrd="0" presId="urn:microsoft.com/office/officeart/2008/layout/LinedList"/>
    <dgm:cxn modelId="{EC99D065-4634-43C3-8272-53126CC1AAEE}" type="presParOf" srcId="{F5AD70D9-8BAB-4EF1-988E-86B10A27C0B3}" destId="{ABA5712F-2E12-43E7-9D51-9A9C4733C83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B8C13-AD06-4531-90ED-6DC83630EF9E}">
      <dsp:nvSpPr>
        <dsp:cNvPr id="0" name=""/>
        <dsp:cNvSpPr/>
      </dsp:nvSpPr>
      <dsp:spPr>
        <a:xfrm>
          <a:off x="0" y="678"/>
          <a:ext cx="472779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78E7C-5759-48F9-B150-F7B7D624A2C0}">
      <dsp:nvSpPr>
        <dsp:cNvPr id="0" name=""/>
        <dsp:cNvSpPr/>
      </dsp:nvSpPr>
      <dsp:spPr>
        <a:xfrm>
          <a:off x="0" y="678"/>
          <a:ext cx="4727796" cy="111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hu-HU" sz="1700" b="1" kern="1200" dirty="0"/>
            <a:t>Leading cause of mortality in developed countries and a rising tendency in developing countries</a:t>
          </a:r>
          <a:endParaRPr lang="en-US" sz="1700" kern="1200" dirty="0"/>
        </a:p>
      </dsp:txBody>
      <dsp:txXfrm>
        <a:off x="0" y="678"/>
        <a:ext cx="4727796" cy="1111896"/>
      </dsp:txXfrm>
    </dsp:sp>
    <dsp:sp modelId="{CAD69069-4C02-4DBC-8AF1-3F0753E4DBAD}">
      <dsp:nvSpPr>
        <dsp:cNvPr id="0" name=""/>
        <dsp:cNvSpPr/>
      </dsp:nvSpPr>
      <dsp:spPr>
        <a:xfrm>
          <a:off x="0" y="1112575"/>
          <a:ext cx="472779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0D74A1-7D48-4EC2-9B38-BDDC284334AA}">
      <dsp:nvSpPr>
        <dsp:cNvPr id="0" name=""/>
        <dsp:cNvSpPr/>
      </dsp:nvSpPr>
      <dsp:spPr>
        <a:xfrm>
          <a:off x="0" y="1112575"/>
          <a:ext cx="4727796" cy="111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hu-HU" sz="1700" b="1" kern="1200"/>
            <a:t>A major impact on life expectancy </a:t>
          </a:r>
          <a:endParaRPr lang="en-US" sz="1700" kern="1200"/>
        </a:p>
      </dsp:txBody>
      <dsp:txXfrm>
        <a:off x="0" y="1112575"/>
        <a:ext cx="4727796" cy="1111896"/>
      </dsp:txXfrm>
    </dsp:sp>
    <dsp:sp modelId="{7129964A-38AD-4031-BED1-8DD871F7997B}">
      <dsp:nvSpPr>
        <dsp:cNvPr id="0" name=""/>
        <dsp:cNvSpPr/>
      </dsp:nvSpPr>
      <dsp:spPr>
        <a:xfrm>
          <a:off x="0" y="2224471"/>
          <a:ext cx="472779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16388E-694E-463E-9E36-4A1DA0218943}">
      <dsp:nvSpPr>
        <dsp:cNvPr id="0" name=""/>
        <dsp:cNvSpPr/>
      </dsp:nvSpPr>
      <dsp:spPr>
        <a:xfrm>
          <a:off x="0" y="2224471"/>
          <a:ext cx="4727796" cy="111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hu-HU" sz="1700" b="1" kern="1200"/>
            <a:t>Significantly contributes to morbidity and death rates in the middle aged population: potential life years lost, common cause of premature death, labor force (economic costs), family life</a:t>
          </a:r>
          <a:endParaRPr lang="en-US" sz="1700" kern="1200"/>
        </a:p>
      </dsp:txBody>
      <dsp:txXfrm>
        <a:off x="0" y="2224471"/>
        <a:ext cx="4727796" cy="1111896"/>
      </dsp:txXfrm>
    </dsp:sp>
    <dsp:sp modelId="{E97E4DA5-1A3D-4638-9D1E-6B100A211243}">
      <dsp:nvSpPr>
        <dsp:cNvPr id="0" name=""/>
        <dsp:cNvSpPr/>
      </dsp:nvSpPr>
      <dsp:spPr>
        <a:xfrm>
          <a:off x="0" y="3336367"/>
          <a:ext cx="472779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F28277-1BDF-4F51-B27E-072E07F36FEC}">
      <dsp:nvSpPr>
        <dsp:cNvPr id="0" name=""/>
        <dsp:cNvSpPr/>
      </dsp:nvSpPr>
      <dsp:spPr>
        <a:xfrm>
          <a:off x="0" y="3336367"/>
          <a:ext cx="4727796" cy="111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hu-HU" sz="1700" b="1" kern="1200"/>
            <a:t>Morbidity: nearly 30% of all disability cases</a:t>
          </a:r>
          <a:endParaRPr lang="en-US" sz="1700" kern="1200"/>
        </a:p>
      </dsp:txBody>
      <dsp:txXfrm>
        <a:off x="0" y="3336367"/>
        <a:ext cx="4727796" cy="1111896"/>
      </dsp:txXfrm>
    </dsp:sp>
    <dsp:sp modelId="{974679DA-CB2A-4E43-82BD-9141E3FC04E7}">
      <dsp:nvSpPr>
        <dsp:cNvPr id="0" name=""/>
        <dsp:cNvSpPr/>
      </dsp:nvSpPr>
      <dsp:spPr>
        <a:xfrm>
          <a:off x="0" y="4448263"/>
          <a:ext cx="472779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A57AE5-2841-4CE7-B75C-4763022479E7}">
      <dsp:nvSpPr>
        <dsp:cNvPr id="0" name=""/>
        <dsp:cNvSpPr/>
      </dsp:nvSpPr>
      <dsp:spPr>
        <a:xfrm>
          <a:off x="0" y="4448263"/>
          <a:ext cx="4727796" cy="111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hu-HU" sz="1700" b="1" kern="1200"/>
            <a:t>Contributes to deterioration of the quality of life</a:t>
          </a:r>
          <a:endParaRPr lang="en-US" sz="1700" kern="1200"/>
        </a:p>
      </dsp:txBody>
      <dsp:txXfrm>
        <a:off x="0" y="4448263"/>
        <a:ext cx="4727796" cy="1111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36169-846D-4EEF-8200-A38515D3DC06}">
      <dsp:nvSpPr>
        <dsp:cNvPr id="0" name=""/>
        <dsp:cNvSpPr/>
      </dsp:nvSpPr>
      <dsp:spPr>
        <a:xfrm>
          <a:off x="2353472" y="1022923"/>
          <a:ext cx="508766" cy="91440"/>
        </a:xfrm>
        <a:custGeom>
          <a:avLst/>
          <a:gdLst/>
          <a:ahLst/>
          <a:cxnLst/>
          <a:rect l="0" t="0" r="0" b="0"/>
          <a:pathLst>
            <a:path>
              <a:moveTo>
                <a:pt x="0" y="45720"/>
              </a:moveTo>
              <a:lnTo>
                <a:pt x="5087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594371" y="1065944"/>
        <a:ext cx="26968" cy="5398"/>
      </dsp:txXfrm>
    </dsp:sp>
    <dsp:sp modelId="{EB5AE81C-EA73-4079-8133-9FBB238287BB}">
      <dsp:nvSpPr>
        <dsp:cNvPr id="0" name=""/>
        <dsp:cNvSpPr/>
      </dsp:nvSpPr>
      <dsp:spPr>
        <a:xfrm>
          <a:off x="10201" y="365122"/>
          <a:ext cx="2345071" cy="140704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910" tIns="120619" rIns="114910" bIns="120619" numCol="1" spcCol="1270" anchor="ctr" anchorCtr="0">
          <a:noAutofit/>
        </a:bodyPr>
        <a:lstStyle/>
        <a:p>
          <a:pPr marL="0" lvl="0" indent="0" algn="ctr" defTabSz="800100">
            <a:lnSpc>
              <a:spcPct val="90000"/>
            </a:lnSpc>
            <a:spcBef>
              <a:spcPct val="0"/>
            </a:spcBef>
            <a:spcAft>
              <a:spcPct val="35000"/>
            </a:spcAft>
            <a:buNone/>
          </a:pPr>
          <a:r>
            <a:rPr lang="en-US" sz="1800" b="1" i="0" kern="1200" baseline="0"/>
            <a:t>Leading Cause of Global Mortality</a:t>
          </a:r>
          <a:endParaRPr lang="en-US" sz="1800" kern="1200"/>
        </a:p>
      </dsp:txBody>
      <dsp:txXfrm>
        <a:off x="10201" y="365122"/>
        <a:ext cx="2345071" cy="1407042"/>
      </dsp:txXfrm>
    </dsp:sp>
    <dsp:sp modelId="{E407D479-4F0A-4AD6-ABB4-BFB80FC688E8}">
      <dsp:nvSpPr>
        <dsp:cNvPr id="0" name=""/>
        <dsp:cNvSpPr/>
      </dsp:nvSpPr>
      <dsp:spPr>
        <a:xfrm>
          <a:off x="5237910" y="1022923"/>
          <a:ext cx="508766" cy="91440"/>
        </a:xfrm>
        <a:custGeom>
          <a:avLst/>
          <a:gdLst/>
          <a:ahLst/>
          <a:cxnLst/>
          <a:rect l="0" t="0" r="0" b="0"/>
          <a:pathLst>
            <a:path>
              <a:moveTo>
                <a:pt x="0" y="45720"/>
              </a:moveTo>
              <a:lnTo>
                <a:pt x="5087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78809" y="1065944"/>
        <a:ext cx="26968" cy="5398"/>
      </dsp:txXfrm>
    </dsp:sp>
    <dsp:sp modelId="{18EE2179-17B3-4CC8-AD1F-DF558BDD5FB9}">
      <dsp:nvSpPr>
        <dsp:cNvPr id="0" name=""/>
        <dsp:cNvSpPr/>
      </dsp:nvSpPr>
      <dsp:spPr>
        <a:xfrm>
          <a:off x="2894639" y="365122"/>
          <a:ext cx="2345071" cy="140704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910" tIns="120619" rIns="114910" bIns="120619"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In 2022 19.8 million deaths worldwide leading to 44.9 million years lived with disability (YLD)</a:t>
          </a:r>
          <a:endParaRPr lang="en-US" sz="1800" b="0" kern="1200" dirty="0"/>
        </a:p>
      </dsp:txBody>
      <dsp:txXfrm>
        <a:off x="2894639" y="365122"/>
        <a:ext cx="2345071" cy="1407042"/>
      </dsp:txXfrm>
    </dsp:sp>
    <dsp:sp modelId="{122136F5-D61A-44A2-A9D8-B7CA8DF1589A}">
      <dsp:nvSpPr>
        <dsp:cNvPr id="0" name=""/>
        <dsp:cNvSpPr/>
      </dsp:nvSpPr>
      <dsp:spPr>
        <a:xfrm>
          <a:off x="1182737" y="1770364"/>
          <a:ext cx="5768875" cy="831499"/>
        </a:xfrm>
        <a:custGeom>
          <a:avLst/>
          <a:gdLst/>
          <a:ahLst/>
          <a:cxnLst/>
          <a:rect l="0" t="0" r="0" b="0"/>
          <a:pathLst>
            <a:path>
              <a:moveTo>
                <a:pt x="5768875" y="0"/>
              </a:moveTo>
              <a:lnTo>
                <a:pt x="5768875" y="432849"/>
              </a:lnTo>
              <a:lnTo>
                <a:pt x="0" y="432849"/>
              </a:lnTo>
              <a:lnTo>
                <a:pt x="0" y="831499"/>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921351" y="2183415"/>
        <a:ext cx="291646" cy="5398"/>
      </dsp:txXfrm>
    </dsp:sp>
    <dsp:sp modelId="{63BB2CDD-26E8-4788-91E7-7C7E06A0B32F}">
      <dsp:nvSpPr>
        <dsp:cNvPr id="0" name=""/>
        <dsp:cNvSpPr/>
      </dsp:nvSpPr>
      <dsp:spPr>
        <a:xfrm>
          <a:off x="5779077" y="365122"/>
          <a:ext cx="2345071" cy="140704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910" tIns="120619" rIns="114910" bIns="120619" numCol="1" spcCol="1270" anchor="ctr" anchorCtr="0">
          <a:noAutofit/>
        </a:bodyPr>
        <a:lstStyle/>
        <a:p>
          <a:pPr marL="0" lvl="0" indent="0" algn="ctr" defTabSz="800100">
            <a:lnSpc>
              <a:spcPct val="90000"/>
            </a:lnSpc>
            <a:spcBef>
              <a:spcPct val="0"/>
            </a:spcBef>
            <a:spcAft>
              <a:spcPct val="35000"/>
            </a:spcAft>
            <a:buNone/>
          </a:pPr>
          <a:r>
            <a:rPr lang="en-US" sz="1800" b="1" i="0" kern="1200" baseline="0"/>
            <a:t>Premature Deaths: </a:t>
          </a:r>
          <a:r>
            <a:rPr lang="en-US" sz="1800" b="0" i="0" kern="1200" baseline="0"/>
            <a:t>34% of CVD deaths occur before age 70</a:t>
          </a:r>
          <a:endParaRPr lang="en-US" sz="1800" kern="1200"/>
        </a:p>
      </dsp:txBody>
      <dsp:txXfrm>
        <a:off x="5779077" y="365122"/>
        <a:ext cx="2345071" cy="1407042"/>
      </dsp:txXfrm>
    </dsp:sp>
    <dsp:sp modelId="{722DE168-A90A-4BD5-9F92-5D203D7482E6}">
      <dsp:nvSpPr>
        <dsp:cNvPr id="0" name=""/>
        <dsp:cNvSpPr/>
      </dsp:nvSpPr>
      <dsp:spPr>
        <a:xfrm>
          <a:off x="2353472" y="3292066"/>
          <a:ext cx="508766" cy="91440"/>
        </a:xfrm>
        <a:custGeom>
          <a:avLst/>
          <a:gdLst/>
          <a:ahLst/>
          <a:cxnLst/>
          <a:rect l="0" t="0" r="0" b="0"/>
          <a:pathLst>
            <a:path>
              <a:moveTo>
                <a:pt x="0" y="45720"/>
              </a:moveTo>
              <a:lnTo>
                <a:pt x="5087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594371" y="3335086"/>
        <a:ext cx="26968" cy="5398"/>
      </dsp:txXfrm>
    </dsp:sp>
    <dsp:sp modelId="{AE5399CD-9654-48AC-98B3-49D865474250}">
      <dsp:nvSpPr>
        <dsp:cNvPr id="0" name=""/>
        <dsp:cNvSpPr/>
      </dsp:nvSpPr>
      <dsp:spPr>
        <a:xfrm>
          <a:off x="10201" y="2634264"/>
          <a:ext cx="2345071" cy="140704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910" tIns="120619" rIns="114910" bIns="120619" numCol="1" spcCol="1270" anchor="ctr" anchorCtr="0">
          <a:noAutofit/>
        </a:bodyPr>
        <a:lstStyle/>
        <a:p>
          <a:pPr marL="0" lvl="0" indent="0" algn="ctr" defTabSz="800100">
            <a:lnSpc>
              <a:spcPct val="90000"/>
            </a:lnSpc>
            <a:spcBef>
              <a:spcPct val="0"/>
            </a:spcBef>
            <a:spcAft>
              <a:spcPct val="35000"/>
            </a:spcAft>
            <a:buNone/>
          </a:pPr>
          <a:r>
            <a:rPr lang="en-US" sz="1800" b="0" i="0" kern="1200" baseline="0"/>
            <a:t>Amenable to prevention or treatment with effective interventions</a:t>
          </a:r>
          <a:endParaRPr lang="en-US" sz="1800" kern="1200"/>
        </a:p>
      </dsp:txBody>
      <dsp:txXfrm>
        <a:off x="10201" y="2634264"/>
        <a:ext cx="2345071" cy="1407042"/>
      </dsp:txXfrm>
    </dsp:sp>
    <dsp:sp modelId="{D117BA96-26DB-4872-A5C2-F98C9139A47F}">
      <dsp:nvSpPr>
        <dsp:cNvPr id="0" name=""/>
        <dsp:cNvSpPr/>
      </dsp:nvSpPr>
      <dsp:spPr>
        <a:xfrm>
          <a:off x="5237910" y="3292066"/>
          <a:ext cx="508766" cy="91440"/>
        </a:xfrm>
        <a:custGeom>
          <a:avLst/>
          <a:gdLst/>
          <a:ahLst/>
          <a:cxnLst/>
          <a:rect l="0" t="0" r="0" b="0"/>
          <a:pathLst>
            <a:path>
              <a:moveTo>
                <a:pt x="0" y="45720"/>
              </a:moveTo>
              <a:lnTo>
                <a:pt x="5087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78809" y="3335086"/>
        <a:ext cx="26968" cy="5398"/>
      </dsp:txXfrm>
    </dsp:sp>
    <dsp:sp modelId="{925589B9-4D6D-445F-AC46-7E49D4866A45}">
      <dsp:nvSpPr>
        <dsp:cNvPr id="0" name=""/>
        <dsp:cNvSpPr/>
      </dsp:nvSpPr>
      <dsp:spPr>
        <a:xfrm>
          <a:off x="2894639" y="2311531"/>
          <a:ext cx="2345071" cy="205250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910" tIns="120619" rIns="114910" bIns="120619" numCol="1" spcCol="1270" anchor="t" anchorCtr="0">
          <a:noAutofit/>
        </a:bodyPr>
        <a:lstStyle/>
        <a:p>
          <a:pPr marL="0" lvl="0" indent="0" algn="l" defTabSz="800100">
            <a:lnSpc>
              <a:spcPct val="90000"/>
            </a:lnSpc>
            <a:spcBef>
              <a:spcPct val="0"/>
            </a:spcBef>
            <a:spcAft>
              <a:spcPct val="35000"/>
            </a:spcAft>
            <a:buNone/>
          </a:pPr>
          <a:r>
            <a:rPr lang="en-US" sz="1800" b="0" i="0" kern="1200" baseline="0"/>
            <a:t>Victoria Declaration (1992):</a:t>
          </a:r>
          <a:endParaRPr lang="en-US" sz="1800" kern="1200"/>
        </a:p>
        <a:p>
          <a:pPr marL="171450" lvl="1" indent="-171450" algn="l" defTabSz="800100">
            <a:lnSpc>
              <a:spcPct val="90000"/>
            </a:lnSpc>
            <a:spcBef>
              <a:spcPct val="0"/>
            </a:spcBef>
            <a:spcAft>
              <a:spcPct val="15000"/>
            </a:spcAft>
            <a:buChar char="•"/>
          </a:pPr>
          <a:r>
            <a:rPr lang="en-US" sz="1800" b="0" i="0" kern="1200" baseline="0" dirty="0"/>
            <a:t>“We have the scientific knowledge to create a world in which heart disease and stroke are rare.”</a:t>
          </a:r>
          <a:endParaRPr lang="en-US" sz="1800" kern="1200" dirty="0"/>
        </a:p>
      </dsp:txBody>
      <dsp:txXfrm>
        <a:off x="2894639" y="2311531"/>
        <a:ext cx="2345071" cy="2052509"/>
      </dsp:txXfrm>
    </dsp:sp>
    <dsp:sp modelId="{6AC7C54A-F5E6-4235-9811-4F960E2C1C59}">
      <dsp:nvSpPr>
        <dsp:cNvPr id="0" name=""/>
        <dsp:cNvSpPr/>
      </dsp:nvSpPr>
      <dsp:spPr>
        <a:xfrm>
          <a:off x="5779077" y="2634264"/>
          <a:ext cx="2345071" cy="140704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910" tIns="120619" rIns="114910" bIns="120619" numCol="1" spcCol="1270" anchor="ctr" anchorCtr="0">
          <a:noAutofit/>
        </a:bodyPr>
        <a:lstStyle/>
        <a:p>
          <a:pPr marL="0" lvl="0" indent="0" algn="ctr" defTabSz="800100">
            <a:lnSpc>
              <a:spcPct val="90000"/>
            </a:lnSpc>
            <a:spcBef>
              <a:spcPct val="0"/>
            </a:spcBef>
            <a:spcAft>
              <a:spcPct val="35000"/>
            </a:spcAft>
            <a:buNone/>
          </a:pPr>
          <a:r>
            <a:rPr lang="en-US" sz="1800" b="0" i="0" kern="1200" baseline="0"/>
            <a:t>Millions still succumb prematurely despite available solutions.</a:t>
          </a:r>
          <a:endParaRPr lang="en-US" sz="1800" kern="1200"/>
        </a:p>
      </dsp:txBody>
      <dsp:txXfrm>
        <a:off x="5779077" y="2634264"/>
        <a:ext cx="2345071" cy="1407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337B6-9D4E-4D62-8EC0-67F7616B807A}">
      <dsp:nvSpPr>
        <dsp:cNvPr id="0" name=""/>
        <dsp:cNvSpPr/>
      </dsp:nvSpPr>
      <dsp:spPr>
        <a:xfrm>
          <a:off x="0" y="707092"/>
          <a:ext cx="7886700" cy="13054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F1F0D-C6DD-45B0-82B4-552FE6396378}">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1DA67B-2834-458E-9A18-337A69296946}">
      <dsp:nvSpPr>
        <dsp:cNvPr id="0" name=""/>
        <dsp:cNvSpPr/>
      </dsp:nvSpPr>
      <dsp:spPr>
        <a:xfrm>
          <a:off x="1507738" y="707092"/>
          <a:ext cx="637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90000"/>
            </a:lnSpc>
            <a:spcBef>
              <a:spcPct val="0"/>
            </a:spcBef>
            <a:spcAft>
              <a:spcPct val="35000"/>
            </a:spcAft>
            <a:buNone/>
          </a:pPr>
          <a:r>
            <a:rPr lang="en-GB" sz="1800" kern="1200"/>
            <a:t>In this trial, 27,564 patients with cardiovascular disease and LDL cholesterol levels of 70 mg per deciliter or higher on statin therapy were assigned to either evolocumab or placebo.</a:t>
          </a:r>
          <a:endParaRPr lang="en-US" sz="1800" kern="1200"/>
        </a:p>
      </dsp:txBody>
      <dsp:txXfrm>
        <a:off x="1507738" y="707092"/>
        <a:ext cx="6378961" cy="1305401"/>
      </dsp:txXfrm>
    </dsp:sp>
    <dsp:sp modelId="{DB04C542-AB8F-473C-A8C3-393D753B7961}">
      <dsp:nvSpPr>
        <dsp:cNvPr id="0" name=""/>
        <dsp:cNvSpPr/>
      </dsp:nvSpPr>
      <dsp:spPr>
        <a:xfrm>
          <a:off x="0" y="2338844"/>
          <a:ext cx="7886700" cy="13054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17C880-FC2F-4C30-A02F-DD257B15BF96}">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E12B5C-5FEF-48C0-87C0-E9CEC4476178}">
      <dsp:nvSpPr>
        <dsp:cNvPr id="0" name=""/>
        <dsp:cNvSpPr/>
      </dsp:nvSpPr>
      <dsp:spPr>
        <a:xfrm>
          <a:off x="1507738" y="2338844"/>
          <a:ext cx="637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90000"/>
            </a:lnSpc>
            <a:spcBef>
              <a:spcPct val="0"/>
            </a:spcBef>
            <a:spcAft>
              <a:spcPct val="35000"/>
            </a:spcAft>
            <a:buNone/>
          </a:pPr>
          <a:r>
            <a:rPr lang="en-GB" sz="1800" kern="1200" dirty="0"/>
            <a:t>At 2.2 years, the </a:t>
          </a:r>
          <a:r>
            <a:rPr lang="en-GB" sz="1800" kern="1200" dirty="0" err="1"/>
            <a:t>evolocumab</a:t>
          </a:r>
          <a:r>
            <a:rPr lang="en-GB" sz="1800" kern="1200" dirty="0"/>
            <a:t> group had a significantly lower rate of major adverse cardiovascular events.</a:t>
          </a:r>
          <a:endParaRPr lang="en-US" sz="1800" kern="1200" dirty="0"/>
        </a:p>
      </dsp:txBody>
      <dsp:txXfrm>
        <a:off x="1507738" y="2338844"/>
        <a:ext cx="6378961" cy="1305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0884B-61A0-4F52-8C31-5E4E8D45896A}">
      <dsp:nvSpPr>
        <dsp:cNvPr id="0" name=""/>
        <dsp:cNvSpPr/>
      </dsp:nvSpPr>
      <dsp:spPr>
        <a:xfrm>
          <a:off x="0" y="818018"/>
          <a:ext cx="8515350" cy="1510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62C3FF-965D-4F63-8F3C-7A38EE615102}">
      <dsp:nvSpPr>
        <dsp:cNvPr id="0" name=""/>
        <dsp:cNvSpPr/>
      </dsp:nvSpPr>
      <dsp:spPr>
        <a:xfrm>
          <a:off x="456832" y="1157811"/>
          <a:ext cx="830603" cy="8306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D549B-27D4-4D0C-8EEC-B68401FD0C81}">
      <dsp:nvSpPr>
        <dsp:cNvPr id="0" name=""/>
        <dsp:cNvSpPr/>
      </dsp:nvSpPr>
      <dsp:spPr>
        <a:xfrm>
          <a:off x="1744268" y="818018"/>
          <a:ext cx="6771081" cy="1510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828" tIns="159828" rIns="159828" bIns="159828" numCol="1" spcCol="1270" anchor="ctr" anchorCtr="0">
          <a:noAutofit/>
        </a:bodyPr>
        <a:lstStyle/>
        <a:p>
          <a:pPr marL="0" lvl="0" indent="0" algn="l" defTabSz="844550">
            <a:lnSpc>
              <a:spcPct val="100000"/>
            </a:lnSpc>
            <a:spcBef>
              <a:spcPct val="0"/>
            </a:spcBef>
            <a:spcAft>
              <a:spcPct val="35000"/>
            </a:spcAft>
            <a:buNone/>
          </a:pPr>
          <a:r>
            <a:rPr lang="en-GB" sz="1900" b="0" kern="1200" dirty="0"/>
            <a:t>In our trial, inhibition of PCSK9 with </a:t>
          </a:r>
          <a:r>
            <a:rPr lang="en-GB" sz="1900" b="0" kern="1200" dirty="0" err="1"/>
            <a:t>evolocumab</a:t>
          </a:r>
          <a:r>
            <a:rPr lang="en-GB" sz="1900" b="0" kern="1200" dirty="0"/>
            <a:t> on a background of statin therapy lowered LDL cholesterol levels to a median of 30 mg per </a:t>
          </a:r>
          <a:r>
            <a:rPr lang="en-GB" sz="1900" b="0" kern="1200" dirty="0" err="1"/>
            <a:t>deciliter</a:t>
          </a:r>
          <a:r>
            <a:rPr lang="en-GB" sz="1900" b="0" kern="1200" dirty="0"/>
            <a:t> (0.78 mmol per </a:t>
          </a:r>
          <a:r>
            <a:rPr lang="en-GB" sz="1900" b="0" kern="1200" dirty="0" err="1"/>
            <a:t>liter</a:t>
          </a:r>
          <a:r>
            <a:rPr lang="en-GB" sz="1900" b="0" kern="1200" dirty="0"/>
            <a:t>) and reduced the risk of cardiovascular events.</a:t>
          </a:r>
          <a:endParaRPr lang="en-US" sz="1900" kern="1200" dirty="0"/>
        </a:p>
      </dsp:txBody>
      <dsp:txXfrm>
        <a:off x="1744268" y="818018"/>
        <a:ext cx="6771081" cy="1510188"/>
      </dsp:txXfrm>
    </dsp:sp>
    <dsp:sp modelId="{BE86773E-59AF-4EE0-92F6-598E2734D824}">
      <dsp:nvSpPr>
        <dsp:cNvPr id="0" name=""/>
        <dsp:cNvSpPr/>
      </dsp:nvSpPr>
      <dsp:spPr>
        <a:xfrm>
          <a:off x="0" y="2705755"/>
          <a:ext cx="8515350" cy="1510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1745BD-4A5A-4AC5-AD55-97D5E03BC9E6}">
      <dsp:nvSpPr>
        <dsp:cNvPr id="0" name=""/>
        <dsp:cNvSpPr/>
      </dsp:nvSpPr>
      <dsp:spPr>
        <a:xfrm>
          <a:off x="456832" y="3045547"/>
          <a:ext cx="830603" cy="8306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EAC117-15F6-42B6-AB61-DFB77463EB3B}">
      <dsp:nvSpPr>
        <dsp:cNvPr id="0" name=""/>
        <dsp:cNvSpPr/>
      </dsp:nvSpPr>
      <dsp:spPr>
        <a:xfrm>
          <a:off x="1744268" y="2705755"/>
          <a:ext cx="6771081" cy="1510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828" tIns="159828" rIns="159828" bIns="159828" numCol="1" spcCol="1270" anchor="ctr" anchorCtr="0">
          <a:noAutofit/>
        </a:bodyPr>
        <a:lstStyle/>
        <a:p>
          <a:pPr marL="0" lvl="0" indent="0" algn="l" defTabSz="844550">
            <a:lnSpc>
              <a:spcPct val="100000"/>
            </a:lnSpc>
            <a:spcBef>
              <a:spcPct val="0"/>
            </a:spcBef>
            <a:spcAft>
              <a:spcPct val="35000"/>
            </a:spcAft>
            <a:buNone/>
          </a:pPr>
          <a:r>
            <a:rPr lang="en-GB" sz="1900" b="0" kern="1200"/>
            <a:t>These findings show that patients with atherosclerotic cardiovascular disease benefit from lowering of LDL cholesterol levels below current targets.</a:t>
          </a:r>
          <a:endParaRPr lang="en-US" sz="1900" kern="1200"/>
        </a:p>
      </dsp:txBody>
      <dsp:txXfrm>
        <a:off x="1744268" y="2705755"/>
        <a:ext cx="6771081" cy="15101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EC5E7-6794-4DB6-84E9-FC714419730D}">
      <dsp:nvSpPr>
        <dsp:cNvPr id="0" name=""/>
        <dsp:cNvSpPr/>
      </dsp:nvSpPr>
      <dsp:spPr>
        <a:xfrm>
          <a:off x="0" y="369831"/>
          <a:ext cx="8229600" cy="184274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a:t>In this randomized trial, statin-intolerant patients with, or at high risk for, CVD received bempedoic acid or placebo.</a:t>
          </a:r>
          <a:endParaRPr lang="en-US" sz="3500" kern="1200"/>
        </a:p>
      </dsp:txBody>
      <dsp:txXfrm>
        <a:off x="89956" y="459787"/>
        <a:ext cx="8049688" cy="1662837"/>
      </dsp:txXfrm>
    </dsp:sp>
    <dsp:sp modelId="{9A34A488-B5E6-444E-955B-A0BAB40D47EA}">
      <dsp:nvSpPr>
        <dsp:cNvPr id="0" name=""/>
        <dsp:cNvSpPr/>
      </dsp:nvSpPr>
      <dsp:spPr>
        <a:xfrm>
          <a:off x="0" y="2313381"/>
          <a:ext cx="8229600" cy="184274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a:t>Bempedoic acid reduced LDL cholesterol and the risk of cardiovascular events.</a:t>
          </a:r>
          <a:endParaRPr lang="en-US" sz="3500" kern="1200"/>
        </a:p>
      </dsp:txBody>
      <dsp:txXfrm>
        <a:off x="89956" y="2403337"/>
        <a:ext cx="8049688" cy="16628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66FF4-06B8-47B6-B127-B67B2C181FE3}">
      <dsp:nvSpPr>
        <dsp:cNvPr id="0" name=""/>
        <dsp:cNvSpPr/>
      </dsp:nvSpPr>
      <dsp:spPr>
        <a:xfrm>
          <a:off x="0" y="53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957783-6CFF-4238-9887-838A19F20DBB}">
      <dsp:nvSpPr>
        <dsp:cNvPr id="0" name=""/>
        <dsp:cNvSpPr/>
      </dsp:nvSpPr>
      <dsp:spPr>
        <a:xfrm>
          <a:off x="0" y="531"/>
          <a:ext cx="78867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dirty="0"/>
            <a:t>Cardiovascular (CV) disease is the most common cause of death.</a:t>
          </a:r>
          <a:endParaRPr lang="en-US" sz="2200" kern="1200" dirty="0"/>
        </a:p>
      </dsp:txBody>
      <dsp:txXfrm>
        <a:off x="0" y="531"/>
        <a:ext cx="7886700" cy="870055"/>
      </dsp:txXfrm>
    </dsp:sp>
    <dsp:sp modelId="{0CF91C9F-3482-4856-96DB-182AD201BBDB}">
      <dsp:nvSpPr>
        <dsp:cNvPr id="0" name=""/>
        <dsp:cNvSpPr/>
      </dsp:nvSpPr>
      <dsp:spPr>
        <a:xfrm>
          <a:off x="0" y="870586"/>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775119-E2FC-401D-8826-050F6930A56B}">
      <dsp:nvSpPr>
        <dsp:cNvPr id="0" name=""/>
        <dsp:cNvSpPr/>
      </dsp:nvSpPr>
      <dsp:spPr>
        <a:xfrm>
          <a:off x="0" y="870586"/>
          <a:ext cx="78867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Lipid-lowering therapies continue to be under-used, and treatment goals often not achieved.</a:t>
          </a:r>
          <a:endParaRPr lang="en-US" sz="2200" kern="1200"/>
        </a:p>
      </dsp:txBody>
      <dsp:txXfrm>
        <a:off x="0" y="870586"/>
        <a:ext cx="7886700" cy="870055"/>
      </dsp:txXfrm>
    </dsp:sp>
    <dsp:sp modelId="{7CA0A0FB-891C-43D8-A382-4FD032EBCA3D}">
      <dsp:nvSpPr>
        <dsp:cNvPr id="0" name=""/>
        <dsp:cNvSpPr/>
      </dsp:nvSpPr>
      <dsp:spPr>
        <a:xfrm>
          <a:off x="0" y="174064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F6422F-27DD-46F5-A492-CB0298269612}">
      <dsp:nvSpPr>
        <dsp:cNvPr id="0" name=""/>
        <dsp:cNvSpPr/>
      </dsp:nvSpPr>
      <dsp:spPr>
        <a:xfrm>
          <a:off x="0" y="1740641"/>
          <a:ext cx="78867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dirty="0"/>
            <a:t>CV events that occur in patients, despite optimal risk factor control, are called “</a:t>
          </a:r>
          <a:r>
            <a:rPr lang="en-US" sz="2200" b="0" i="1" kern="1200" dirty="0"/>
            <a:t>residual risk</a:t>
          </a:r>
          <a:r>
            <a:rPr lang="en-US" sz="2200" b="0" i="0" kern="1200" dirty="0"/>
            <a:t>”. </a:t>
          </a:r>
          <a:r>
            <a:rPr lang="en-US" sz="2200" b="0" i="0" kern="1200" dirty="0" err="1"/>
            <a:t>Lpa</a:t>
          </a:r>
          <a:r>
            <a:rPr lang="en-US" sz="2200" b="0" i="0" kern="1200" dirty="0"/>
            <a:t> </a:t>
          </a:r>
          <a:r>
            <a:rPr lang="en-US" sz="2200" b="0" i="0" kern="1200" dirty="0" err="1"/>
            <a:t>etc</a:t>
          </a:r>
          <a:r>
            <a:rPr lang="en-US" sz="2200" b="0" i="0" kern="1200" dirty="0"/>
            <a:t>….</a:t>
          </a:r>
          <a:endParaRPr lang="en-US" sz="2200" kern="1200" dirty="0"/>
        </a:p>
      </dsp:txBody>
      <dsp:txXfrm>
        <a:off x="0" y="1740641"/>
        <a:ext cx="7886700" cy="870055"/>
      </dsp:txXfrm>
    </dsp:sp>
    <dsp:sp modelId="{F1B8E910-B9CE-4EE7-87EE-62E4EFC64C6E}">
      <dsp:nvSpPr>
        <dsp:cNvPr id="0" name=""/>
        <dsp:cNvSpPr/>
      </dsp:nvSpPr>
      <dsp:spPr>
        <a:xfrm>
          <a:off x="0" y="2610696"/>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51C1D8-AE70-48DF-B8A1-A45CC38116C5}">
      <dsp:nvSpPr>
        <dsp:cNvPr id="0" name=""/>
        <dsp:cNvSpPr/>
      </dsp:nvSpPr>
      <dsp:spPr>
        <a:xfrm>
          <a:off x="0" y="2610696"/>
          <a:ext cx="78867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Lifestyle measures and the full and appropriate use of pharmacotherapies are needed to lower CV risk.</a:t>
          </a:r>
          <a:endParaRPr lang="en-US" sz="2200" kern="1200"/>
        </a:p>
      </dsp:txBody>
      <dsp:txXfrm>
        <a:off x="0" y="2610696"/>
        <a:ext cx="7886700" cy="870055"/>
      </dsp:txXfrm>
    </dsp:sp>
    <dsp:sp modelId="{8BD31B23-30E9-40D1-B3AE-619FA2913254}">
      <dsp:nvSpPr>
        <dsp:cNvPr id="0" name=""/>
        <dsp:cNvSpPr/>
      </dsp:nvSpPr>
      <dsp:spPr>
        <a:xfrm>
          <a:off x="0" y="348075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BE8769-B079-49BF-A7C0-C433F06950B1}">
      <dsp:nvSpPr>
        <dsp:cNvPr id="0" name=""/>
        <dsp:cNvSpPr/>
      </dsp:nvSpPr>
      <dsp:spPr>
        <a:xfrm>
          <a:off x="0" y="3480751"/>
          <a:ext cx="78867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There is a need for simplified clinical recommendations, promotion of earlier lifestyle changes, and the use of combination therapies.</a:t>
          </a:r>
          <a:endParaRPr lang="en-US" sz="2200" kern="1200"/>
        </a:p>
      </dsp:txBody>
      <dsp:txXfrm>
        <a:off x="0" y="3480751"/>
        <a:ext cx="7886700" cy="8700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9E454A-AA08-4E15-8D30-1CFFAF351EF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D0393F50-65D3-43D3-8118-2093A1681CBF}"/>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6C82D820-00A7-4981-951D-D4F0DDC1FBB2}" type="datetimeFigureOut">
              <a:rPr lang="en-US"/>
              <a:pPr>
                <a:defRPr/>
              </a:pPr>
              <a:t>11/22/2024</a:t>
            </a:fld>
            <a:endParaRPr lang="en-US"/>
          </a:p>
        </p:txBody>
      </p:sp>
      <p:sp>
        <p:nvSpPr>
          <p:cNvPr id="4" name="Footer Placeholder 3">
            <a:extLst>
              <a:ext uri="{FF2B5EF4-FFF2-40B4-BE49-F238E27FC236}">
                <a16:creationId xmlns:a16="http://schemas.microsoft.com/office/drawing/2014/main" id="{B34E0E7E-DC83-4CC5-8A98-38E762DB507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5" name="Slide Number Placeholder 4">
            <a:extLst>
              <a:ext uri="{FF2B5EF4-FFF2-40B4-BE49-F238E27FC236}">
                <a16:creationId xmlns:a16="http://schemas.microsoft.com/office/drawing/2014/main" id="{E5629C01-EB4C-40F1-8984-01DE9AA92BE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E4718F7-5217-4C35-87B1-3238B3EED18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88D98CB-4E50-4F56-B27F-1D6099FE7BC7}"/>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3315" name="Rectangle 3">
            <a:extLst>
              <a:ext uri="{FF2B5EF4-FFF2-40B4-BE49-F238E27FC236}">
                <a16:creationId xmlns:a16="http://schemas.microsoft.com/office/drawing/2014/main" id="{95A4BFA6-2E57-4B10-9133-5726766AB16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8A692DB8-F34C-04F2-4813-F53A05901F0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E0DA1438-7A93-4F99-A37D-2C2C55265FD4}"/>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a:extLst>
              <a:ext uri="{FF2B5EF4-FFF2-40B4-BE49-F238E27FC236}">
                <a16:creationId xmlns:a16="http://schemas.microsoft.com/office/drawing/2014/main" id="{6B4C64A8-4E22-48B1-9522-54C200EF714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3319" name="Rectangle 7">
            <a:extLst>
              <a:ext uri="{FF2B5EF4-FFF2-40B4-BE49-F238E27FC236}">
                <a16:creationId xmlns:a16="http://schemas.microsoft.com/office/drawing/2014/main" id="{26E1BA2D-EB5F-46F4-85D6-AF39DD2BAB47}"/>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1AE945C-0F8B-44C2-A508-06E78CDB9C9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Geneva" charset="0"/>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n.wikipedia.org/wiki/Messenger_RNA"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s://en.wikipedia.org/wiki/Translation_(biology)" TargetMode="External"/><Relationship Id="rId4" Type="http://schemas.openxmlformats.org/officeDocument/2006/relationships/hyperlink" Target="https://en.wikipedia.org/wiki/Ribonuclease_H"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hajournals.org/doi/10.1161/JAHA.122.028892#jah38493-fig-000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enterwatch.com/drug-information/fda-approved-drugs/drug/1215/vascepa-icosapent-ethyl"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7414B60-3529-28B3-9D27-4B2EC9E568B2}"/>
              </a:ext>
            </a:extLst>
          </p:cNvPr>
          <p:cNvSpPr>
            <a:spLocks noGrp="1" noChangeArrowheads="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2CB0D62A-3E47-42A3-ADFB-D5E134E14DDD}" type="slidenum">
              <a:rPr lang="en-US" altLang="en-US"/>
              <a:pPr eaLnBrk="1" hangingPunct="1"/>
              <a:t>2</a:t>
            </a:fld>
            <a:endParaRPr lang="en-US" altLang="en-US"/>
          </a:p>
        </p:txBody>
      </p:sp>
      <p:sp>
        <p:nvSpPr>
          <p:cNvPr id="39939" name="Rectangle 2">
            <a:extLst>
              <a:ext uri="{FF2B5EF4-FFF2-40B4-BE49-F238E27FC236}">
                <a16:creationId xmlns:a16="http://schemas.microsoft.com/office/drawing/2014/main" id="{22864FD6-9128-9475-13E7-5DEEDEB275C4}"/>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0546CDBA-F880-53E1-47D6-3B8584A709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CVD is the leading global cause of death.  What is important is that it is not inevitable that we need to die from CVD (</a:t>
            </a:r>
            <a:r>
              <a:rPr lang="en-US" altLang="en-US" dirty="0" err="1">
                <a:latin typeface="Arial" panose="020B0604020202020204" pitchFamily="34" charset="0"/>
              </a:rPr>
              <a:t>Supercourse</a:t>
            </a:r>
            <a:r>
              <a:rPr lang="en-US" altLang="en-US" dirty="0">
                <a:latin typeface="Arial" panose="020B0604020202020204" pitchFamily="34" charset="0"/>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dirty="0">
                <a:latin typeface="Arial" charset="0"/>
                <a:ea typeface="Gothic" charset="0"/>
                <a:cs typeface="Gothic" charset="0"/>
              </a:rPr>
              <a:t>Figure 1 Low-Density Lipoprotein (LDL) Cholesterol Levels over Time. Shown are median values in the two study groups; I bars indicate 95% confidence intervals. Below the graph, the absolute and percentage reductions in LDL cholesterol level in the </a:t>
            </a:r>
            <a:r>
              <a:rPr lang="en-GB" dirty="0" err="1">
                <a:latin typeface="Arial" charset="0"/>
                <a:ea typeface="Gothic" charset="0"/>
                <a:cs typeface="Gothic" charset="0"/>
              </a:rPr>
              <a:t>evolocumab</a:t>
            </a:r>
            <a:r>
              <a:rPr lang="en-GB" dirty="0">
                <a:latin typeface="Arial" charset="0"/>
                <a:ea typeface="Gothic" charset="0"/>
                <a:cs typeface="Gothic" charset="0"/>
              </a:rPr>
              <a:t> group are compared with those in the placebo group and are presented as least-squares means or means (details are provided in the Methods section in the Supplementary Appendix). To convert the values for cholesterol to millimoles per </a:t>
            </a:r>
            <a:r>
              <a:rPr lang="en-GB" dirty="0" err="1">
                <a:latin typeface="Arial" charset="0"/>
                <a:ea typeface="Gothic" charset="0"/>
                <a:cs typeface="Gothic" charset="0"/>
              </a:rPr>
              <a:t>liter</a:t>
            </a:r>
            <a:r>
              <a:rPr lang="en-GB" dirty="0">
                <a:latin typeface="Arial" charset="0"/>
                <a:ea typeface="Gothic" charset="0"/>
                <a:cs typeface="Gothic" charset="0"/>
              </a:rPr>
              <a:t>, multiply by 0.02586.</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dirty="0">
                <a:latin typeface="Arial" charset="0"/>
                <a:ea typeface="Gothic" charset="0"/>
                <a:cs typeface="Gothic" charset="0"/>
              </a:rPr>
              <a:t>Figure 2 Cumulative Incidence of Cardiovascular Events. Panel A shows the cumulative event rates for the primary efficacy end point (the composite of cardiovascular death, myocardial infarction, stroke, hospitalization for unstable angina, or coronary revascularization), and Panel B shows the rates for the key secondary efficacy end point (the composite of cardiovascular death, myocardial infarction, or stroke). I bars indicate 95% confidence intervals. The Kaplan–Meier rates for the primary end point in the </a:t>
            </a:r>
            <a:r>
              <a:rPr lang="en-GB" dirty="0" err="1">
                <a:latin typeface="Arial" charset="0"/>
                <a:ea typeface="Gothic" charset="0"/>
                <a:cs typeface="Gothic" charset="0"/>
              </a:rPr>
              <a:t>evolocumab</a:t>
            </a:r>
            <a:r>
              <a:rPr lang="en-GB" dirty="0">
                <a:latin typeface="Arial" charset="0"/>
                <a:ea typeface="Gothic" charset="0"/>
                <a:cs typeface="Gothic" charset="0"/>
              </a:rPr>
              <a:t> group versus the placebo group were as follows: at 1 year, 5.3% (95% confidence interval [CI], 4.9 to 5.7) versus 6.0% (95% CI, 5.6 to 6.4); at 2 years, 9.1% (95% CI, 8.6 to 9.6) versus 10.7% (95% CI, 10.1 to 11.2); and at 3 years, 12.6% (95% CI, 11.7 to 13.5) versus 14.6% (95% CI, 13.8 to 15.5). The Kaplan–Meier rates for the key secondary end point in the </a:t>
            </a:r>
            <a:r>
              <a:rPr lang="en-GB" dirty="0" err="1">
                <a:latin typeface="Arial" charset="0"/>
                <a:ea typeface="Gothic" charset="0"/>
                <a:cs typeface="Gothic" charset="0"/>
              </a:rPr>
              <a:t>evolocumab</a:t>
            </a:r>
            <a:r>
              <a:rPr lang="en-GB" dirty="0">
                <a:latin typeface="Arial" charset="0"/>
                <a:ea typeface="Gothic" charset="0"/>
                <a:cs typeface="Gothic" charset="0"/>
              </a:rPr>
              <a:t> group versus the placebo group were as follows: at 1 year, 3.1% (95% CI, 2.8 to 3.4) versus 3.7% (95% CI, 3.4 to 4.0); at 2 years, 5.5% (95% CI, 5.1 to 5.9) versus 6.8% (95% CI, 6.4 to 7.3); and at 3 years, 7.9% (95% CI, 7.2 to 8.7) versus 9.9% (95% CI, 9.2 to 10.7). P values were calculated with the use of log-rank tests. The insets show the same data on an enlarged y axis.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C72E2E-7259-401E-BB67-4BCD626553DE}" type="slidenum">
              <a:rPr lang="en-US" altLang="en-US" smtClean="0"/>
              <a:pPr/>
              <a:t>52</a:t>
            </a:fld>
            <a:endParaRPr lang="en-US" altLang="en-US"/>
          </a:p>
        </p:txBody>
      </p:sp>
    </p:spTree>
    <p:extLst>
      <p:ext uri="{BB962C8B-B14F-4D97-AF65-F5344CB8AC3E}">
        <p14:creationId xmlns:p14="http://schemas.microsoft.com/office/powerpoint/2010/main" val="1208000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Changes in LDL Cholesterol and High-Sensitivity CRP Levels over Time. Panel A shows the percent changes from baseline in the low-density lipoprotein (LDL) cholesterol level in the bempedoic acid group and placebo group throughout the trial. The mean baseline LDL cholesterol level in both groups was 139.0 mg per deciliter. The time-averaged difference in the reduction in LDL cholesterol level between the bempedoic acid group and the placebo group over the duration of the trial was −22.0 mg per deciliter (−0.57 mmol per liter); the difference in percent reduction was 15.9 percentage points in favor of bempedoic acid. To convert the values for cholesterol to millimoles per liter, multiply by 0.02586. Panel B shows the changes from baseline in the high-sensitivity C-reactive protein (CRP) level in the bempedoic acid group and placebo group at several time points during the trial. The median baseline high-sensitivity CRP was 2.3 mg per liter.</a:t>
            </a:r>
            <a:endParaRPr lang="en-GB" dirty="0">
              <a:latin typeface="Arial" charset="0"/>
              <a:ea typeface="Gothic" charset="0"/>
              <a:cs typeface="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Cumulative Incidence of Cardiovascular Events. Panel A shows the cumulative incidence of a primary end-point event, a four-component composite of major adverse cardiovascular events (MACE), defined as death from cardiovascular causes, nonfatal myocardial infarction, nonfatal stroke, or coronary revascularization. Panel B shows the cumulative incidence of a three-component MACE, defined as death from cardiovascular causes, nonfatal myocardial infarction, or nonfatal stroke (the first key secondary end point). Panel C shows the cumulative incidence of fatal or nonfatal myocardial infarction (the second key secondary end point). Panel D shows the cumulative incidence of coronary revascularization (the third key secondary end point). The definitions of all end points are provided in the Supplementary Appendix. In each panel, the inset shows the same data on an enlarged y axis. The P values were calculated with the use of the log-rank test.</a:t>
            </a:r>
            <a:endParaRPr lang="en-GB" dirty="0">
              <a:latin typeface="Arial" charset="0"/>
              <a:ea typeface="Gothic" charset="0"/>
              <a:cs typeface="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4A10E650-6380-48C7-8369-CBB88570D85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5F7973A5-43EF-4159-9DC5-49598B425FDC}"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0899" name="Rectangle 2">
            <a:extLst>
              <a:ext uri="{FF2B5EF4-FFF2-40B4-BE49-F238E27FC236}">
                <a16:creationId xmlns:a16="http://schemas.microsoft.com/office/drawing/2014/main" id="{CC9E44E1-99BB-4144-BC07-780025E833A2}"/>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1B2FD372-34E8-4A75-B2D5-334F329D6B2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altLang="en-US" sz="1200" dirty="0"/>
              <a:t>Development of inhibitors of proprotein convertase subtilisin/</a:t>
            </a:r>
            <a:r>
              <a:rPr lang="en-US" altLang="en-US" sz="1200" dirty="0" err="1"/>
              <a:t>kexin</a:t>
            </a:r>
            <a:r>
              <a:rPr lang="en-US" altLang="en-US" sz="1200" dirty="0"/>
              <a:t> type 9 (PCSK9) followed on the observation that loss of function mutations result in very low levels of LDL and no apparent morbidity.</a:t>
            </a:r>
          </a:p>
          <a:p>
            <a:pPr>
              <a:spcBef>
                <a:spcPct val="0"/>
              </a:spcBef>
            </a:pPr>
            <a:r>
              <a:rPr lang="en-US" altLang="en-US" sz="1200" dirty="0"/>
              <a:t>physiological function of PCSK9 is acceleration of hepatic degradation of LDLR via direct binding and targeting the receptor to the lysosome. Loss of function mutations of PCSK9 are associated with reduced LDL and lowered risk of ASCVD. Conversely, mutations leading to increased PCSK9 expression result in increased LDL levels and higher risk of ASCVD </a:t>
            </a:r>
            <a:r>
              <a:rPr lang="en-US" altLang="en-US" sz="1200" dirty="0" err="1"/>
              <a:t>events.It</a:t>
            </a:r>
            <a:r>
              <a:rPr lang="en-US" altLang="en-US" sz="1200" dirty="0"/>
              <a:t> reduces LDL-C in a dose-dependent manner, by as much as 70 percent, and by as much as 60 percent in patients on statin therapy</a:t>
            </a:r>
          </a:p>
          <a:p>
            <a:pPr>
              <a:spcBef>
                <a:spcPct val="0"/>
              </a:spcBef>
            </a:pPr>
            <a:r>
              <a:rPr lang="en-US" altLang="en-US" sz="1200" dirty="0"/>
              <a:t>treatment with PCSK9-abs appears to result in additional reductions in CV risk even in patients already on intensive or maximal statin therapy </a:t>
            </a:r>
          </a:p>
          <a:p>
            <a:pPr>
              <a:spcBef>
                <a:spcPct val="0"/>
              </a:spcBef>
            </a:pPr>
            <a:endParaRPr lang="en-US" altLang="en-US" sz="1200" dirty="0"/>
          </a:p>
          <a:p>
            <a:pPr>
              <a:spcBef>
                <a:spcPct val="0"/>
              </a:spcBef>
            </a:pPr>
            <a:endParaRPr lang="en-US" altLang="en-US" sz="1200" dirty="0"/>
          </a:p>
        </p:txBody>
      </p:sp>
    </p:spTree>
    <p:extLst>
      <p:ext uri="{BB962C8B-B14F-4D97-AF65-F5344CB8AC3E}">
        <p14:creationId xmlns:p14="http://schemas.microsoft.com/office/powerpoint/2010/main" val="513036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3ECAE779-29DB-4879-BABA-C859C034025D}"/>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AC93C9BA-00FF-447B-829E-4FE74F01540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PCSK9 accelerates hepatic degradation of LDL receptor via direct binding and targeting the receptor to lysosome. </a:t>
            </a:r>
            <a:br>
              <a:rPr lang="en-US" altLang="en-US" dirty="0"/>
            </a:br>
            <a:r>
              <a:rPr lang="en-US" altLang="en-US" dirty="0"/>
              <a:t>Due to its pivotal role in LDL metabolism, inhibition of PCSK9 has emerged as a promising strategy to lower LDL-C. siRNAs and </a:t>
            </a:r>
            <a:r>
              <a:rPr lang="en-US" altLang="en-US" dirty="0" err="1"/>
              <a:t>mAbs</a:t>
            </a:r>
            <a:r>
              <a:rPr lang="en-US" altLang="en-US" dirty="0"/>
              <a:t> have been developed to block mRNA transcription and receptor binding activity of PCSK9.</a:t>
            </a:r>
          </a:p>
          <a:p>
            <a:r>
              <a:rPr lang="en-US" altLang="en-US" dirty="0"/>
              <a:t>In the presence of PCSK9, antibody to PCSK9, and a statin, levels of LDLR are increased by two different mechanisms. Statins, by inhibiting HMG/CoA reductase, reduce cell cholesterol, thereby activating sterol regulatory element–binding protein (SREBP) and upregulating transcription of genes under its control; those include genes for LDLR and PCSK9. Expression of LDLR and PCSK9 increases. respectively.</a:t>
            </a:r>
          </a:p>
          <a:p>
            <a:endParaRPr lang="en-US" altLang="en-US" dirty="0"/>
          </a:p>
          <a:p>
            <a:endParaRPr lang="en-US" altLang="en-US" dirty="0"/>
          </a:p>
        </p:txBody>
      </p:sp>
      <p:sp>
        <p:nvSpPr>
          <p:cNvPr id="84996" name="Slide Number Placeholder 3">
            <a:extLst>
              <a:ext uri="{FF2B5EF4-FFF2-40B4-BE49-F238E27FC236}">
                <a16:creationId xmlns:a16="http://schemas.microsoft.com/office/drawing/2014/main" id="{0F8774C1-D45A-45C6-A62D-730F0272319D}"/>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D31F01D7-2934-4B1E-8A0F-2CECA5785ECD}"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0543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E945C-0F8B-44C2-A508-06E78CDB9C99}" type="slidenum">
              <a:rPr lang="en-US" altLang="en-US" smtClean="0"/>
              <a:pPr/>
              <a:t>7</a:t>
            </a:fld>
            <a:endParaRPr lang="en-US" altLang="en-US"/>
          </a:p>
        </p:txBody>
      </p:sp>
    </p:spTree>
    <p:extLst>
      <p:ext uri="{BB962C8B-B14F-4D97-AF65-F5344CB8AC3E}">
        <p14:creationId xmlns:p14="http://schemas.microsoft.com/office/powerpoint/2010/main" val="3338538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64F8ABA-B466-4863-B304-127702DCD81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BA4B7F8C-5AF2-4BAD-9446-5EF23B8F060E}"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2947" name="Rectangle 2">
            <a:extLst>
              <a:ext uri="{FF2B5EF4-FFF2-40B4-BE49-F238E27FC236}">
                <a16:creationId xmlns:a16="http://schemas.microsoft.com/office/drawing/2014/main" id="{47739565-56F5-4272-896D-AF5817A953CA}"/>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C4DB0180-F133-49FF-A98E-34133E19462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altLang="en-US" sz="1000" dirty="0"/>
              <a:t>These fully humanized </a:t>
            </a:r>
            <a:r>
              <a:rPr lang="en-US" altLang="en-US" sz="1000" dirty="0" err="1"/>
              <a:t>mAbs</a:t>
            </a:r>
            <a:r>
              <a:rPr lang="en-US" altLang="en-US" sz="1000" dirty="0"/>
              <a:t> contain 100% human protein with no risk of immunogenicity, as opposed to chimeric and humanized </a:t>
            </a:r>
            <a:r>
              <a:rPr lang="en-US" altLang="en-US" sz="1000" dirty="0" err="1"/>
              <a:t>mAbs</a:t>
            </a:r>
            <a:r>
              <a:rPr lang="en-US" altLang="en-US" sz="1000" dirty="0"/>
              <a:t>, which contain 33% and 5–10% mouse sequences, respectively.</a:t>
            </a:r>
          </a:p>
          <a:p>
            <a:pPr>
              <a:spcBef>
                <a:spcPct val="0"/>
              </a:spcBef>
            </a:pPr>
            <a:r>
              <a:rPr lang="en-US" altLang="en-US" sz="1000" dirty="0"/>
              <a:t>CNS SE: dizziness and fatigue</a:t>
            </a:r>
            <a:endParaRPr lang="en-US" altLang="en-US" sz="800" dirty="0"/>
          </a:p>
          <a:p>
            <a:pPr>
              <a:spcBef>
                <a:spcPct val="0"/>
              </a:spcBef>
            </a:pPr>
            <a:endParaRPr lang="en-US" altLang="en-US" sz="1000" dirty="0"/>
          </a:p>
          <a:p>
            <a:pPr>
              <a:spcBef>
                <a:spcPct val="0"/>
              </a:spcBef>
            </a:pPr>
            <a:endParaRPr lang="en-US" altLang="en-US" sz="1000" dirty="0"/>
          </a:p>
          <a:p>
            <a:pPr>
              <a:spcBef>
                <a:spcPct val="0"/>
              </a:spcBef>
            </a:pPr>
            <a:r>
              <a:rPr lang="en-US" altLang="en-US" sz="1000" dirty="0"/>
              <a:t>Currently, and because of cost effectiveness, treatment with maximally tolerated doses of statins and ezetimibe is recommended prior to initiation of PCKS9 inhibitors</a:t>
            </a:r>
          </a:p>
        </p:txBody>
      </p:sp>
    </p:spTree>
    <p:extLst>
      <p:ext uri="{BB962C8B-B14F-4D97-AF65-F5344CB8AC3E}">
        <p14:creationId xmlns:p14="http://schemas.microsoft.com/office/powerpoint/2010/main" val="2896164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64F8ABA-B466-4863-B304-127702DCD81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BA4B7F8C-5AF2-4BAD-9446-5EF23B8F060E}"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2947" name="Rectangle 2">
            <a:extLst>
              <a:ext uri="{FF2B5EF4-FFF2-40B4-BE49-F238E27FC236}">
                <a16:creationId xmlns:a16="http://schemas.microsoft.com/office/drawing/2014/main" id="{47739565-56F5-4272-896D-AF5817A953CA}"/>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C4DB0180-F133-49FF-A98E-34133E19462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altLang="en-US" sz="1000" dirty="0"/>
              <a:t>These fully humanized </a:t>
            </a:r>
            <a:r>
              <a:rPr lang="en-US" altLang="en-US" sz="1000" dirty="0" err="1"/>
              <a:t>mAbs</a:t>
            </a:r>
            <a:r>
              <a:rPr lang="en-US" altLang="en-US" sz="1000" dirty="0"/>
              <a:t> contain 100% human protein with no risk of immunogenicity, as opposed to chimeric and humanized </a:t>
            </a:r>
            <a:r>
              <a:rPr lang="en-US" altLang="en-US" sz="1000" dirty="0" err="1"/>
              <a:t>mAbs</a:t>
            </a:r>
            <a:r>
              <a:rPr lang="en-US" altLang="en-US" sz="1000" dirty="0"/>
              <a:t>, which contain 33% and 5–10% mouse sequences, respectively.</a:t>
            </a:r>
          </a:p>
          <a:p>
            <a:pPr>
              <a:spcBef>
                <a:spcPct val="0"/>
              </a:spcBef>
            </a:pPr>
            <a:r>
              <a:rPr lang="en-US" altLang="en-US" sz="1000" dirty="0"/>
              <a:t>CNS SE: dizziness and fatigue</a:t>
            </a:r>
            <a:endParaRPr lang="en-US" altLang="en-US" sz="800" dirty="0"/>
          </a:p>
          <a:p>
            <a:pPr>
              <a:spcBef>
                <a:spcPct val="0"/>
              </a:spcBef>
            </a:pPr>
            <a:endParaRPr lang="en-US" altLang="en-US" sz="1000" dirty="0"/>
          </a:p>
          <a:p>
            <a:pPr>
              <a:spcBef>
                <a:spcPct val="0"/>
              </a:spcBef>
            </a:pPr>
            <a:endParaRPr lang="en-US" altLang="en-US" sz="1000" dirty="0"/>
          </a:p>
          <a:p>
            <a:pPr>
              <a:spcBef>
                <a:spcPct val="0"/>
              </a:spcBef>
            </a:pPr>
            <a:r>
              <a:rPr lang="en-US" altLang="en-US" sz="1000" dirty="0"/>
              <a:t>Currently, and because of cost effectiveness, treatment with maximally tolerated doses of statins and ezetimibe is recommended prior to initiation of PCKS9 inhibitors</a:t>
            </a:r>
          </a:p>
        </p:txBody>
      </p:sp>
    </p:spTree>
    <p:extLst>
      <p:ext uri="{BB962C8B-B14F-4D97-AF65-F5344CB8AC3E}">
        <p14:creationId xmlns:p14="http://schemas.microsoft.com/office/powerpoint/2010/main" val="3434753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64F8ABA-B466-4863-B304-127702DCD81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BA4B7F8C-5AF2-4BAD-9446-5EF23B8F060E}"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2947" name="Rectangle 2">
            <a:extLst>
              <a:ext uri="{FF2B5EF4-FFF2-40B4-BE49-F238E27FC236}">
                <a16:creationId xmlns:a16="http://schemas.microsoft.com/office/drawing/2014/main" id="{47739565-56F5-4272-896D-AF5817A953CA}"/>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C4DB0180-F133-49FF-A98E-34133E19462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lgn="l"/>
            <a:r>
              <a:rPr lang="en-US" sz="1200" b="0" i="0" dirty="0">
                <a:solidFill>
                  <a:srgbClr val="111111"/>
                </a:solidFill>
                <a:effectLst/>
                <a:latin typeface="Roboto" panose="02000000000000000000" pitchFamily="2" charset="0"/>
              </a:rPr>
              <a:t>Inclisiran is a long-acting, synthetic siRNA directed against proprotein convertase subtilisin-</a:t>
            </a:r>
            <a:r>
              <a:rPr lang="en-US" sz="1200" b="0" i="0" dirty="0" err="1">
                <a:solidFill>
                  <a:srgbClr val="111111"/>
                </a:solidFill>
                <a:effectLst/>
                <a:latin typeface="Roboto" panose="02000000000000000000" pitchFamily="2" charset="0"/>
              </a:rPr>
              <a:t>kexin</a:t>
            </a:r>
            <a:r>
              <a:rPr lang="en-US" sz="1200" b="0" i="0" dirty="0">
                <a:solidFill>
                  <a:srgbClr val="111111"/>
                </a:solidFill>
                <a:effectLst/>
                <a:latin typeface="Roboto" panose="02000000000000000000" pitchFamily="2" charset="0"/>
              </a:rPr>
              <a:t> type 9 (PCSK9), conjugated to </a:t>
            </a:r>
            <a:r>
              <a:rPr lang="en-US" sz="1200" b="0" i="0" dirty="0" err="1">
                <a:solidFill>
                  <a:srgbClr val="111111"/>
                </a:solidFill>
                <a:effectLst/>
                <a:latin typeface="Roboto" panose="02000000000000000000" pitchFamily="2" charset="0"/>
              </a:rPr>
              <a:t>triantennary</a:t>
            </a:r>
            <a:r>
              <a:rPr lang="en-US" sz="1200" b="0" i="0" dirty="0">
                <a:solidFill>
                  <a:srgbClr val="111111"/>
                </a:solidFill>
                <a:effectLst/>
                <a:latin typeface="Roboto" panose="02000000000000000000" pitchFamily="2" charset="0"/>
              </a:rPr>
              <a:t> N-</a:t>
            </a:r>
            <a:r>
              <a:rPr lang="en-US" sz="1200" b="0" i="0" dirty="0" err="1">
                <a:solidFill>
                  <a:srgbClr val="111111"/>
                </a:solidFill>
                <a:effectLst/>
                <a:latin typeface="Roboto" panose="02000000000000000000" pitchFamily="2" charset="0"/>
              </a:rPr>
              <a:t>acetylgalactosamine</a:t>
            </a:r>
            <a:r>
              <a:rPr lang="en-US" sz="1200" b="0" i="0" dirty="0">
                <a:solidFill>
                  <a:srgbClr val="111111"/>
                </a:solidFill>
                <a:effectLst/>
                <a:latin typeface="Roboto" panose="02000000000000000000" pitchFamily="2" charset="0"/>
              </a:rPr>
              <a:t> carbohydrates, which bind to abundant liver-expressed </a:t>
            </a:r>
            <a:r>
              <a:rPr lang="en-US" sz="1200" b="0" i="0" dirty="0" err="1">
                <a:solidFill>
                  <a:srgbClr val="111111"/>
                </a:solidFill>
                <a:effectLst/>
                <a:latin typeface="Roboto" panose="02000000000000000000" pitchFamily="2" charset="0"/>
              </a:rPr>
              <a:t>asialoglycoprotein</a:t>
            </a:r>
            <a:r>
              <a:rPr lang="en-US" sz="1200" b="0" i="0" dirty="0">
                <a:solidFill>
                  <a:srgbClr val="111111"/>
                </a:solidFill>
                <a:effectLst/>
                <a:latin typeface="Roboto" panose="02000000000000000000" pitchFamily="2" charset="0"/>
              </a:rPr>
              <a:t> receptors, leading to a rapid uptake of inclisiran specifically into hepatocytes. Inclisiran engages the natural pathway of RNA interference (RNAi) by binding to the RNA-induced silencing complex (RISC) intracellularly, enabling it to catalytically cleave PCSK9 messenger RNA (mRNA), which itself is then degraded, inhibiting translation into PCSK9. With less PCSK9 available, more low-density lipoprotein-cholesterol (LDL-C) receptors can be recycled to the hepatic membrane for LDL-C uptake</a:t>
            </a:r>
          </a:p>
        </p:txBody>
      </p:sp>
    </p:spTree>
    <p:extLst>
      <p:ext uri="{BB962C8B-B14F-4D97-AF65-F5344CB8AC3E}">
        <p14:creationId xmlns:p14="http://schemas.microsoft.com/office/powerpoint/2010/main" val="160697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64F8ABA-B466-4863-B304-127702DCD81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BA4B7F8C-5AF2-4BAD-9446-5EF23B8F060E}"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2947" name="Rectangle 2">
            <a:extLst>
              <a:ext uri="{FF2B5EF4-FFF2-40B4-BE49-F238E27FC236}">
                <a16:creationId xmlns:a16="http://schemas.microsoft.com/office/drawing/2014/main" id="{47739565-56F5-4272-896D-AF5817A953CA}"/>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C4DB0180-F133-49FF-A98E-34133E19462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altLang="en-US" sz="1000" dirty="0"/>
              <a:t>These fully humanized </a:t>
            </a:r>
            <a:r>
              <a:rPr lang="en-US" altLang="en-US" sz="1000" dirty="0" err="1"/>
              <a:t>mAbs</a:t>
            </a:r>
            <a:r>
              <a:rPr lang="en-US" altLang="en-US" sz="1000" dirty="0"/>
              <a:t> contain 100% human protein with no risk of immunogenicity, as opposed to chimeric and humanized </a:t>
            </a:r>
            <a:r>
              <a:rPr lang="en-US" altLang="en-US" sz="1000" dirty="0" err="1"/>
              <a:t>mAbs</a:t>
            </a:r>
            <a:r>
              <a:rPr lang="en-US" altLang="en-US" sz="1000" dirty="0"/>
              <a:t>, which contain 33% and 5–10% mouse sequences, respectively.</a:t>
            </a:r>
          </a:p>
          <a:p>
            <a:pPr>
              <a:spcBef>
                <a:spcPct val="0"/>
              </a:spcBef>
            </a:pPr>
            <a:r>
              <a:rPr lang="en-US" altLang="en-US" sz="1000" dirty="0"/>
              <a:t>CNS SE: dizziness and fatigue</a:t>
            </a:r>
            <a:endParaRPr lang="en-US" altLang="en-US" sz="800" dirty="0"/>
          </a:p>
          <a:p>
            <a:pPr>
              <a:spcBef>
                <a:spcPct val="0"/>
              </a:spcBef>
            </a:pPr>
            <a:endParaRPr lang="en-US" altLang="en-US" sz="1000" dirty="0"/>
          </a:p>
          <a:p>
            <a:pPr>
              <a:spcBef>
                <a:spcPct val="0"/>
              </a:spcBef>
            </a:pPr>
            <a:endParaRPr lang="en-US" altLang="en-US" sz="1000" dirty="0"/>
          </a:p>
          <a:p>
            <a:pPr>
              <a:spcBef>
                <a:spcPct val="0"/>
              </a:spcBef>
            </a:pPr>
            <a:r>
              <a:rPr lang="en-US" altLang="en-US" sz="1000" dirty="0"/>
              <a:t>Currently, and because of cost effectiveness, treatment with maximally tolerated doses of statins and ezetimibe is recommended prior to initiation of PCKS9 inhibitors</a:t>
            </a:r>
          </a:p>
        </p:txBody>
      </p:sp>
    </p:spTree>
    <p:extLst>
      <p:ext uri="{BB962C8B-B14F-4D97-AF65-F5344CB8AC3E}">
        <p14:creationId xmlns:p14="http://schemas.microsoft.com/office/powerpoint/2010/main" val="197768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64F8ABA-B466-4863-B304-127702DCD81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BA4B7F8C-5AF2-4BAD-9446-5EF23B8F060E}"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2947" name="Rectangle 2">
            <a:extLst>
              <a:ext uri="{FF2B5EF4-FFF2-40B4-BE49-F238E27FC236}">
                <a16:creationId xmlns:a16="http://schemas.microsoft.com/office/drawing/2014/main" id="{47739565-56F5-4272-896D-AF5817A953CA}"/>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C4DB0180-F133-49FF-A98E-34133E19462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altLang="en-US" sz="1000" dirty="0"/>
              <a:t>These fully humanized </a:t>
            </a:r>
            <a:r>
              <a:rPr lang="en-US" altLang="en-US" sz="1000" dirty="0" err="1"/>
              <a:t>mAbs</a:t>
            </a:r>
            <a:r>
              <a:rPr lang="en-US" altLang="en-US" sz="1000" dirty="0"/>
              <a:t> contain 100% human protein with no risk of immunogenicity, as opposed to chimeric and humanized </a:t>
            </a:r>
            <a:r>
              <a:rPr lang="en-US" altLang="en-US" sz="1000" dirty="0" err="1"/>
              <a:t>mAbs</a:t>
            </a:r>
            <a:r>
              <a:rPr lang="en-US" altLang="en-US" sz="1000" dirty="0"/>
              <a:t>, which contain 33% and 5–10% mouse sequences, respectively.</a:t>
            </a:r>
          </a:p>
          <a:p>
            <a:pPr>
              <a:spcBef>
                <a:spcPct val="0"/>
              </a:spcBef>
            </a:pPr>
            <a:r>
              <a:rPr lang="en-US" altLang="en-US" sz="1000" dirty="0"/>
              <a:t>CNS SE: dizziness and fatigue</a:t>
            </a:r>
            <a:endParaRPr lang="en-US" altLang="en-US" sz="800" dirty="0"/>
          </a:p>
          <a:p>
            <a:pPr>
              <a:spcBef>
                <a:spcPct val="0"/>
              </a:spcBef>
            </a:pPr>
            <a:endParaRPr lang="en-US" altLang="en-US" sz="1000" dirty="0"/>
          </a:p>
          <a:p>
            <a:pPr>
              <a:spcBef>
                <a:spcPct val="0"/>
              </a:spcBef>
            </a:pPr>
            <a:endParaRPr lang="en-US" altLang="en-US" sz="1000" dirty="0"/>
          </a:p>
          <a:p>
            <a:pPr>
              <a:spcBef>
                <a:spcPct val="0"/>
              </a:spcBef>
            </a:pPr>
            <a:r>
              <a:rPr lang="en-US" altLang="en-US" sz="1000" dirty="0"/>
              <a:t>Currently, and because of cost effectiveness, treatment with maximally tolerated doses of statins and ezetimibe is recommended prior to initiation of PCKS9 inhibitors</a:t>
            </a:r>
          </a:p>
        </p:txBody>
      </p:sp>
    </p:spTree>
    <p:extLst>
      <p:ext uri="{BB962C8B-B14F-4D97-AF65-F5344CB8AC3E}">
        <p14:creationId xmlns:p14="http://schemas.microsoft.com/office/powerpoint/2010/main" val="1663458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AFC2B0B-B18B-42DA-BE4B-43AD5497E9D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0A987660-F276-426A-916D-6C67C24E4D95}"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4755" name="Rectangle 2">
            <a:extLst>
              <a:ext uri="{FF2B5EF4-FFF2-40B4-BE49-F238E27FC236}">
                <a16:creationId xmlns:a16="http://schemas.microsoft.com/office/drawing/2014/main" id="{931AD7B6-16B8-4DD5-ADC7-4D381B8626C0}"/>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C17E6476-5B88-4CD1-BABC-C0C9D963B71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endParaRPr lang="en-US" altLang="en-US" sz="1000" dirty="0"/>
          </a:p>
        </p:txBody>
      </p:sp>
    </p:spTree>
    <p:extLst>
      <p:ext uri="{BB962C8B-B14F-4D97-AF65-F5344CB8AC3E}">
        <p14:creationId xmlns:p14="http://schemas.microsoft.com/office/powerpoint/2010/main" val="3131941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AFC2B0B-B18B-42DA-BE4B-43AD5497E9D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0A987660-F276-426A-916D-6C67C24E4D95}"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4755" name="Rectangle 2">
            <a:extLst>
              <a:ext uri="{FF2B5EF4-FFF2-40B4-BE49-F238E27FC236}">
                <a16:creationId xmlns:a16="http://schemas.microsoft.com/office/drawing/2014/main" id="{931AD7B6-16B8-4DD5-ADC7-4D381B8626C0}"/>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C17E6476-5B88-4CD1-BABC-C0C9D963B71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sz="1300" b="0" i="0" dirty="0">
                <a:solidFill>
                  <a:srgbClr val="232323"/>
                </a:solidFill>
                <a:effectLst/>
                <a:latin typeface="Noto Sans" panose="020B0502040504020204" pitchFamily="34" charset="0"/>
              </a:rPr>
              <a:t>Dose-related; related to the pharmacologic action; inhibition of tubular OAT2 may increase blood uric acid levels.</a:t>
            </a:r>
            <a:endParaRPr lang="en-US" altLang="en-US" sz="1300" dirty="0"/>
          </a:p>
        </p:txBody>
      </p:sp>
    </p:spTree>
    <p:extLst>
      <p:ext uri="{BB962C8B-B14F-4D97-AF65-F5344CB8AC3E}">
        <p14:creationId xmlns:p14="http://schemas.microsoft.com/office/powerpoint/2010/main" val="2610628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AFC2B0B-B18B-42DA-BE4B-43AD5497E9D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0A987660-F276-426A-916D-6C67C24E4D95}"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4755" name="Rectangle 2">
            <a:extLst>
              <a:ext uri="{FF2B5EF4-FFF2-40B4-BE49-F238E27FC236}">
                <a16:creationId xmlns:a16="http://schemas.microsoft.com/office/drawing/2014/main" id="{931AD7B6-16B8-4DD5-ADC7-4D381B8626C0}"/>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C17E6476-5B88-4CD1-BABC-C0C9D963B71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altLang="en-US" sz="1300" dirty="0"/>
              <a:t>first-in-class lipid-lowering medication for patients with Homozygous FH.</a:t>
            </a:r>
          </a:p>
          <a:p>
            <a:pPr>
              <a:spcBef>
                <a:spcPct val="0"/>
              </a:spcBef>
            </a:pPr>
            <a:r>
              <a:rPr lang="en-US" altLang="en-US" sz="1300" dirty="0"/>
              <a:t> there is a risk of hepatotoxicity associated with the use of </a:t>
            </a:r>
            <a:r>
              <a:rPr lang="en-US" altLang="en-US" sz="1300" dirty="0" err="1"/>
              <a:t>Juxtapid</a:t>
            </a:r>
            <a:r>
              <a:rPr lang="en-US" altLang="en-US" sz="1300" dirty="0"/>
              <a:t>. </a:t>
            </a:r>
            <a:r>
              <a:rPr lang="en-US" altLang="en-US" sz="1300" dirty="0" err="1"/>
              <a:t>Juxtapid</a:t>
            </a:r>
            <a:r>
              <a:rPr lang="en-US" altLang="en-US" sz="1300" dirty="0"/>
              <a:t> can cause elevations in transaminases. </a:t>
            </a:r>
            <a:r>
              <a:rPr lang="en-US" altLang="en-US" sz="1300" dirty="0" err="1"/>
              <a:t>Juxtapid</a:t>
            </a:r>
            <a:r>
              <a:rPr lang="en-US" altLang="en-US" sz="1300" dirty="0"/>
              <a:t> also increases hepatic fat</a:t>
            </a:r>
          </a:p>
          <a:p>
            <a:pPr>
              <a:spcBef>
                <a:spcPct val="0"/>
              </a:spcBef>
            </a:pPr>
            <a:r>
              <a:rPr lang="en-US" altLang="en-US" sz="1300" dirty="0"/>
              <a:t> is indicated as an adjunct to a low-fat diet and other LLD to reduce LDL-C, TC, apo B, and non-HDL-C in patients with </a:t>
            </a:r>
            <a:r>
              <a:rPr lang="en-US" altLang="en-US" sz="1300" dirty="0" err="1"/>
              <a:t>Homoz</a:t>
            </a:r>
            <a:r>
              <a:rPr lang="en-US" altLang="en-US" sz="1300" dirty="0"/>
              <a:t> FH.</a:t>
            </a:r>
          </a:p>
          <a:p>
            <a:pPr>
              <a:spcBef>
                <a:spcPct val="0"/>
              </a:spcBef>
            </a:pPr>
            <a:endParaRPr lang="en-US" altLang="en-US" sz="1300" dirty="0"/>
          </a:p>
          <a:p>
            <a:pPr>
              <a:spcBef>
                <a:spcPct val="0"/>
              </a:spcBef>
            </a:pPr>
            <a:r>
              <a:rPr lang="en-US" altLang="en-US" sz="1300" dirty="0"/>
              <a:t>increases hepatic fat, with or without concomitant increases in transaminases.</a:t>
            </a:r>
          </a:p>
          <a:p>
            <a:pPr>
              <a:spcBef>
                <a:spcPct val="0"/>
              </a:spcBef>
            </a:pPr>
            <a:r>
              <a:rPr lang="en-US" altLang="en-US" sz="1300" dirty="0" err="1"/>
              <a:t>Lomitapide</a:t>
            </a:r>
            <a:r>
              <a:rPr lang="en-US" altLang="en-US" sz="1300" dirty="0"/>
              <a:t> is administered with water and without food (or at least 2 h after the evening meal) because administration with food may increase risk of  GI adverse effects.</a:t>
            </a:r>
          </a:p>
          <a:p>
            <a:pPr>
              <a:spcBef>
                <a:spcPct val="0"/>
              </a:spcBef>
            </a:pPr>
            <a:endParaRPr lang="en-US" altLang="en-US" sz="1000" dirty="0"/>
          </a:p>
          <a:p>
            <a:pPr>
              <a:spcBef>
                <a:spcPct val="0"/>
              </a:spcBef>
            </a:pPr>
            <a:endParaRPr lang="en-US" altLang="en-US" sz="10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384EC88-4D7D-43CA-9B20-0A46FD1261F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51311915-95C5-47E9-8ECE-FF90DE4A1479}"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6803" name="Rectangle 2">
            <a:extLst>
              <a:ext uri="{FF2B5EF4-FFF2-40B4-BE49-F238E27FC236}">
                <a16:creationId xmlns:a16="http://schemas.microsoft.com/office/drawing/2014/main" id="{864BFBE4-7A17-4423-B0A3-F1661EF59B76}"/>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BD12CBC-8EC6-4582-9217-65967B0D428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altLang="en-US" sz="1100" dirty="0"/>
              <a:t>MTP is an endosomal protein present in hepatocytes and intestinal enterocytes. It catalyzes the assembly of cholesterol, triglycerides, and apo B to VLDL or chylomicrons. Normal concentrations and function of MTP are necessary in the liver and intestine for the proper assembly and secretion of lipoproteins that contain </a:t>
            </a:r>
            <a:r>
              <a:rPr lang="en-US" altLang="en-US" sz="1100" dirty="0" err="1"/>
              <a:t>apoB</a:t>
            </a:r>
            <a:r>
              <a:rPr lang="en-US" altLang="en-US" sz="1100" dirty="0"/>
              <a:t>. MTP is responsible for transferring TG onto apo-B in the assembly of VLDL, the precursor to LDL.</a:t>
            </a:r>
          </a:p>
          <a:p>
            <a:pPr>
              <a:spcBef>
                <a:spcPct val="0"/>
              </a:spcBef>
            </a:pPr>
            <a:r>
              <a:rPr lang="en-US" altLang="en-US" sz="1100" dirty="0"/>
              <a:t>If insufficient lipid is transferred, the emerging apo-B is destroyed, and lipoprotein secretion is inhibited. Inhibition of MTP activity prevents both hepatic VLDL and intestinal chylomicron secretion, and consequently lowers plasma lipids. This means that compounds that inhibit MTP may have the ability to profoundly reduce serum levels of both cholesterol and TG.</a:t>
            </a:r>
          </a:p>
          <a:p>
            <a:pPr>
              <a:spcBef>
                <a:spcPct val="0"/>
              </a:spcBef>
            </a:pPr>
            <a:r>
              <a:rPr lang="en-US" altLang="en-US" sz="1100" dirty="0"/>
              <a:t>The risk associated with MTP inhibition is accumulation of triglycerides in the liver. This concept is supported by findings in patients with familial hypobetalipoproteinemia (FHBL). FHBL is an inherited disorder caused by truncations of the apo B protein that cannot be secreted by the liver. Patients with FHBL have an increased risk for developing hepatic steatosis; nevertheless, they seem to be protected against atherosclerotic disease </a:t>
            </a:r>
          </a:p>
          <a:p>
            <a:pPr>
              <a:spcBef>
                <a:spcPct val="0"/>
              </a:spcBef>
            </a:pPr>
            <a:endParaRPr lang="en-US" altLang="en-US" sz="1100" dirty="0"/>
          </a:p>
          <a:p>
            <a:pPr>
              <a:spcBef>
                <a:spcPct val="0"/>
              </a:spcBef>
            </a:pPr>
            <a:endParaRPr lang="en-US" altLang="en-US" sz="1100" dirty="0"/>
          </a:p>
          <a:p>
            <a:pPr>
              <a:spcBef>
                <a:spcPct val="0"/>
              </a:spcBef>
            </a:pPr>
            <a:endParaRPr lang="en-US" altLang="en-US" sz="11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78EC7D3-B401-4261-A775-D4CBF5C30C9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F974AEAA-6C01-4838-B4A4-33EC50A909CF}"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8851" name="Rectangle 2">
            <a:extLst>
              <a:ext uri="{FF2B5EF4-FFF2-40B4-BE49-F238E27FC236}">
                <a16:creationId xmlns:a16="http://schemas.microsoft.com/office/drawing/2014/main" id="{EE2F769E-061D-4B24-B0C5-B8195B00BD54}"/>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155D6375-8D13-4610-8539-6F8E070EC03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altLang="en-US" sz="1200" u="sng" dirty="0" err="1">
                <a:solidFill>
                  <a:schemeClr val="bg1"/>
                </a:solidFill>
              </a:rPr>
              <a:t>Mipomersen</a:t>
            </a:r>
            <a:r>
              <a:rPr lang="en-US" altLang="en-US" sz="1200" u="sng" dirty="0">
                <a:solidFill>
                  <a:schemeClr val="bg1"/>
                </a:solidFill>
              </a:rPr>
              <a:t> </a:t>
            </a:r>
            <a:r>
              <a:rPr lang="en-US" altLang="en-US" sz="1200" dirty="0">
                <a:solidFill>
                  <a:schemeClr val="bg1"/>
                </a:solidFill>
              </a:rPr>
              <a:t>is an antisense oligonucleotide complementary to the coding region for human apo B mRNA. Apo B is the major structural component of LDL, VLDL and IDL particles.</a:t>
            </a:r>
          </a:p>
          <a:p>
            <a:pPr>
              <a:spcBef>
                <a:spcPct val="0"/>
              </a:spcBef>
            </a:pPr>
            <a:r>
              <a:rPr lang="en-US" altLang="en-US" sz="1200" dirty="0">
                <a:solidFill>
                  <a:schemeClr val="bg1"/>
                </a:solidFill>
              </a:rPr>
              <a:t>ApoB100 is selectively synthesized in the liver and synthesis of apoB48 in the intestine is unaffected by ASO.</a:t>
            </a:r>
          </a:p>
          <a:p>
            <a:pPr>
              <a:spcBef>
                <a:spcPct val="0"/>
              </a:spcBef>
            </a:pPr>
            <a:r>
              <a:rPr lang="en-US" altLang="en-US" sz="1200" dirty="0">
                <a:solidFill>
                  <a:schemeClr val="bg1"/>
                </a:solidFill>
              </a:rPr>
              <a:t>In 2 trials </a:t>
            </a:r>
            <a:r>
              <a:rPr lang="en-US" altLang="en-US" sz="1200" dirty="0" err="1">
                <a:solidFill>
                  <a:schemeClr val="bg1"/>
                </a:solidFill>
              </a:rPr>
              <a:t>mipomersen</a:t>
            </a:r>
            <a:r>
              <a:rPr lang="en-US" altLang="en-US" sz="1200" dirty="0">
                <a:solidFill>
                  <a:schemeClr val="bg1"/>
                </a:solidFill>
              </a:rPr>
              <a:t> decreased LDL-C by 25-28% in patients with </a:t>
            </a:r>
            <a:r>
              <a:rPr lang="en-US" altLang="en-US" sz="1200" dirty="0" err="1">
                <a:solidFill>
                  <a:schemeClr val="bg1"/>
                </a:solidFill>
              </a:rPr>
              <a:t>Homoz</a:t>
            </a:r>
            <a:r>
              <a:rPr lang="en-US" altLang="en-US" sz="1200" dirty="0">
                <a:solidFill>
                  <a:schemeClr val="bg1"/>
                </a:solidFill>
              </a:rPr>
              <a:t> or </a:t>
            </a:r>
            <a:r>
              <a:rPr lang="en-US" altLang="en-US" sz="1200" dirty="0" err="1">
                <a:solidFill>
                  <a:schemeClr val="bg1"/>
                </a:solidFill>
              </a:rPr>
              <a:t>Heterzy</a:t>
            </a:r>
            <a:r>
              <a:rPr lang="en-US" altLang="en-US" sz="1200" dirty="0">
                <a:solidFill>
                  <a:schemeClr val="bg1"/>
                </a:solidFill>
              </a:rPr>
              <a:t> FH. </a:t>
            </a:r>
          </a:p>
          <a:p>
            <a:pPr>
              <a:spcBef>
                <a:spcPct val="0"/>
              </a:spcBef>
            </a:pPr>
            <a:r>
              <a:rPr lang="en-US" altLang="en-US" sz="1200" dirty="0">
                <a:solidFill>
                  <a:schemeClr val="bg1"/>
                </a:solidFill>
              </a:rPr>
              <a:t>Maximum LDL reduction seen after ~ 6 months. It reduces LDL, TC, Apo-B and non HDL-C</a:t>
            </a:r>
          </a:p>
          <a:p>
            <a:pPr>
              <a:spcBef>
                <a:spcPct val="0"/>
              </a:spcBef>
            </a:pPr>
            <a:r>
              <a:rPr lang="en-US" altLang="en-US" sz="1200" dirty="0">
                <a:solidFill>
                  <a:schemeClr val="bg1"/>
                </a:solidFill>
              </a:rPr>
              <a:t>Common SEs: injection site reactions (~80%), flu-like symptoms (~30%), and persistent increases in serum ALT levels ≥ 3 times the upper limit of normal (~10%).</a:t>
            </a:r>
          </a:p>
          <a:p>
            <a:pPr>
              <a:spcBef>
                <a:spcPct val="0"/>
              </a:spcBef>
            </a:pPr>
            <a:r>
              <a:rPr lang="en-US" sz="1200" b="0" i="0" kern="1200" dirty="0" err="1">
                <a:solidFill>
                  <a:schemeClr val="bg1"/>
                </a:solidFill>
                <a:effectLst/>
                <a:latin typeface="Times New Roman" pitchFamily="18" charset="0"/>
                <a:ea typeface="+mn-ea"/>
                <a:cs typeface="+mn-cs"/>
              </a:rPr>
              <a:t>Mipomersen</a:t>
            </a:r>
            <a:r>
              <a:rPr lang="en-US" sz="1200" b="0" i="0" kern="1200" dirty="0">
                <a:solidFill>
                  <a:schemeClr val="bg1"/>
                </a:solidFill>
                <a:effectLst/>
                <a:latin typeface="Times New Roman" pitchFamily="18" charset="0"/>
                <a:ea typeface="+mn-ea"/>
                <a:cs typeface="+mn-cs"/>
              </a:rPr>
              <a:t> binds to the </a:t>
            </a:r>
            <a:r>
              <a:rPr lang="en-US" sz="1200" b="0" i="0" u="none" strike="noStrike" kern="1200" dirty="0">
                <a:solidFill>
                  <a:schemeClr val="bg1"/>
                </a:solidFill>
                <a:effectLst/>
                <a:latin typeface="Times New Roman" pitchFamily="18" charset="0"/>
                <a:ea typeface="+mn-ea"/>
                <a:cs typeface="+mn-cs"/>
                <a:hlinkClick r:id="rId3" tooltip="Messenger RNA">
                  <a:extLst>
                    <a:ext uri="{A12FA001-AC4F-418D-AE19-62706E023703}">
                      <ahyp:hlinkClr xmlns:ahyp="http://schemas.microsoft.com/office/drawing/2018/hyperlinkcolor" val="tx"/>
                    </a:ext>
                  </a:extLst>
                </a:hlinkClick>
              </a:rPr>
              <a:t>mRNA</a:t>
            </a:r>
            <a:r>
              <a:rPr lang="en-US" sz="1200" b="0" i="0" kern="1200" dirty="0">
                <a:solidFill>
                  <a:schemeClr val="bg1"/>
                </a:solidFill>
                <a:effectLst/>
                <a:latin typeface="Times New Roman" pitchFamily="18" charset="0"/>
                <a:ea typeface="+mn-ea"/>
                <a:cs typeface="+mn-cs"/>
              </a:rPr>
              <a:t> coding for ApoB-100, a protein that is the main component of LDL and VLDL. As a consequence, the RNA is degraded by the enzyme </a:t>
            </a:r>
            <a:r>
              <a:rPr lang="en-US" sz="1200" b="0" i="0" u="none" strike="noStrike" kern="1200" dirty="0">
                <a:solidFill>
                  <a:schemeClr val="bg1"/>
                </a:solidFill>
                <a:effectLst/>
                <a:latin typeface="Times New Roman" pitchFamily="18" charset="0"/>
                <a:ea typeface="+mn-ea"/>
                <a:cs typeface="+mn-cs"/>
                <a:hlinkClick r:id="rId4" tooltip="Ribonuclease H">
                  <a:extLst>
                    <a:ext uri="{A12FA001-AC4F-418D-AE19-62706E023703}">
                      <ahyp:hlinkClr xmlns:ahyp="http://schemas.microsoft.com/office/drawing/2018/hyperlinkcolor" val="tx"/>
                    </a:ext>
                  </a:extLst>
                </a:hlinkClick>
              </a:rPr>
              <a:t>ribonuclease H</a:t>
            </a:r>
            <a:r>
              <a:rPr lang="en-US" sz="1200" b="0" i="0" kern="1200" dirty="0">
                <a:solidFill>
                  <a:schemeClr val="bg1"/>
                </a:solidFill>
                <a:effectLst/>
                <a:latin typeface="Times New Roman" pitchFamily="18" charset="0"/>
                <a:ea typeface="+mn-ea"/>
                <a:cs typeface="+mn-cs"/>
              </a:rPr>
              <a:t>, and ApoB-100 is not </a:t>
            </a:r>
            <a:r>
              <a:rPr lang="en-US" sz="1200" b="0" i="0" u="none" strike="noStrike" kern="1200" dirty="0">
                <a:solidFill>
                  <a:schemeClr val="bg1"/>
                </a:solidFill>
                <a:effectLst/>
                <a:latin typeface="Times New Roman" pitchFamily="18" charset="0"/>
                <a:ea typeface="+mn-ea"/>
                <a:cs typeface="+mn-cs"/>
                <a:hlinkClick r:id="rId5" tooltip="Translation (biology)">
                  <a:extLst>
                    <a:ext uri="{A12FA001-AC4F-418D-AE19-62706E023703}">
                      <ahyp:hlinkClr xmlns:ahyp="http://schemas.microsoft.com/office/drawing/2018/hyperlinkcolor" val="tx"/>
                    </a:ext>
                  </a:extLst>
                </a:hlinkClick>
              </a:rPr>
              <a:t>translated</a:t>
            </a:r>
            <a:endParaRPr lang="en-US" sz="1200" b="0" i="0" u="none" strike="noStrike" kern="1200" dirty="0">
              <a:solidFill>
                <a:schemeClr val="bg1"/>
              </a:solidFill>
              <a:effectLst/>
              <a:latin typeface="Times New Roman" pitchFamily="18" charset="0"/>
              <a:ea typeface="+mn-ea"/>
              <a:cs typeface="+mn-cs"/>
            </a:endParaRPr>
          </a:p>
          <a:p>
            <a:pPr>
              <a:spcBef>
                <a:spcPct val="0"/>
              </a:spcBef>
            </a:pPr>
            <a:endParaRPr lang="en-US" altLang="en-US" sz="1200" dirty="0">
              <a:solidFill>
                <a:schemeClr val="bg1"/>
              </a:solidFill>
            </a:endParaRPr>
          </a:p>
          <a:p>
            <a:pPr>
              <a:spcBef>
                <a:spcPct val="0"/>
              </a:spcBef>
            </a:pPr>
            <a:r>
              <a:rPr lang="en-US" altLang="en-US" sz="1200" dirty="0">
                <a:solidFill>
                  <a:schemeClr val="bg1"/>
                </a:solidFill>
              </a:rPr>
              <a:t>LDL levels are reduced 30% to 50% with this treatment, although the discontinuation rates were high in clinical trials with this drug. The t1/2 is 1 to 2 months. Maximal LDL reduction occurs after 6 months of</a:t>
            </a:r>
          </a:p>
          <a:p>
            <a:pPr>
              <a:spcBef>
                <a:spcPct val="0"/>
              </a:spcBef>
            </a:pPr>
            <a:r>
              <a:rPr lang="en-US" altLang="en-US" sz="1200" dirty="0">
                <a:solidFill>
                  <a:schemeClr val="bg1"/>
                </a:solidFill>
              </a:rPr>
              <a:t>treatment. Use is contraindicated in individuals with liver disease.</a:t>
            </a:r>
          </a:p>
        </p:txBody>
      </p:sp>
    </p:spTree>
    <p:extLst>
      <p:ext uri="{BB962C8B-B14F-4D97-AF65-F5344CB8AC3E}">
        <p14:creationId xmlns:p14="http://schemas.microsoft.com/office/powerpoint/2010/main" val="248588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B7B7B"/>
                </a:solidFill>
                <a:effectLst/>
                <a:latin typeface="Inter"/>
              </a:rPr>
              <a:t>Management of low‐density lipoprotein cholesterol (LDL‐C) levels across the continuum of ASCVD risk to prevent first and subsequent cardiovascular events. PCSK9 indicates proprotein convertase subtilisin/</a:t>
            </a:r>
            <a:r>
              <a:rPr lang="en-GB" b="0" i="0" dirty="0" err="1">
                <a:solidFill>
                  <a:srgbClr val="7B7B7B"/>
                </a:solidFill>
                <a:effectLst/>
                <a:latin typeface="Inter"/>
              </a:rPr>
              <a:t>kexin</a:t>
            </a:r>
            <a:r>
              <a:rPr lang="en-GB" b="0" i="0" dirty="0">
                <a:solidFill>
                  <a:srgbClr val="7B7B7B"/>
                </a:solidFill>
                <a:effectLst/>
                <a:latin typeface="Inter"/>
              </a:rPr>
              <a:t> type 9.</a:t>
            </a:r>
          </a:p>
          <a:p>
            <a:pPr algn="l"/>
            <a:r>
              <a:rPr lang="en-GB" b="1" i="0" u="none" strike="noStrike" cap="all" dirty="0">
                <a:solidFill>
                  <a:srgbClr val="FFFFFF"/>
                </a:solidFill>
                <a:effectLst/>
                <a:latin typeface="Open Sans" panose="020B0606030504020204" pitchFamily="34" charset="0"/>
                <a:hlinkClick r:id="rId3"/>
              </a:rPr>
              <a:t>Open in viewer</a:t>
            </a:r>
            <a:endParaRPr lang="en-GB" b="0" i="0" dirty="0">
              <a:solidFill>
                <a:srgbClr val="333333"/>
              </a:solidFill>
              <a:effectLst/>
              <a:latin typeface="Inter"/>
            </a:endParaRPr>
          </a:p>
          <a:p>
            <a:br>
              <a:rPr lang="en-GB" dirty="0"/>
            </a:br>
            <a:endParaRPr lang="en-GB" dirty="0"/>
          </a:p>
        </p:txBody>
      </p:sp>
      <p:sp>
        <p:nvSpPr>
          <p:cNvPr id="4" name="Slide Number Placeholder 3"/>
          <p:cNvSpPr>
            <a:spLocks noGrp="1"/>
          </p:cNvSpPr>
          <p:nvPr>
            <p:ph type="sldNum" sz="quarter" idx="5"/>
          </p:nvPr>
        </p:nvSpPr>
        <p:spPr/>
        <p:txBody>
          <a:bodyPr/>
          <a:lstStyle/>
          <a:p>
            <a:fld id="{51AE945C-0F8B-44C2-A508-06E78CDB9C99}" type="slidenum">
              <a:rPr lang="en-US" altLang="en-US" smtClean="0"/>
              <a:pPr/>
              <a:t>10</a:t>
            </a:fld>
            <a:endParaRPr lang="en-US" altLang="en-US"/>
          </a:p>
        </p:txBody>
      </p:sp>
    </p:spTree>
    <p:extLst>
      <p:ext uri="{BB962C8B-B14F-4D97-AF65-F5344CB8AC3E}">
        <p14:creationId xmlns:p14="http://schemas.microsoft.com/office/powerpoint/2010/main" val="1487979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78EC7D3-B401-4261-A775-D4CBF5C30C9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F974AEAA-6C01-4838-B4A4-33EC50A909CF}"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8851" name="Rectangle 2">
            <a:extLst>
              <a:ext uri="{FF2B5EF4-FFF2-40B4-BE49-F238E27FC236}">
                <a16:creationId xmlns:a16="http://schemas.microsoft.com/office/drawing/2014/main" id="{EE2F769E-061D-4B24-B0C5-B8195B00BD54}"/>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155D6375-8D13-4610-8539-6F8E070EC03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lgn="l"/>
            <a:r>
              <a:rPr lang="en-US" b="0" i="0" dirty="0">
                <a:solidFill>
                  <a:srgbClr val="111111"/>
                </a:solidFill>
                <a:effectLst/>
                <a:latin typeface="Roboto" panose="02000000000000000000" pitchFamily="2" charset="0"/>
              </a:rPr>
              <a:t> </a:t>
            </a:r>
          </a:p>
        </p:txBody>
      </p:sp>
    </p:spTree>
    <p:extLst>
      <p:ext uri="{BB962C8B-B14F-4D97-AF65-F5344CB8AC3E}">
        <p14:creationId xmlns:p14="http://schemas.microsoft.com/office/powerpoint/2010/main" val="787646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78EC7D3-B401-4261-A775-D4CBF5C30C9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F974AEAA-6C01-4838-B4A4-33EC50A909CF}"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8851" name="Rectangle 2">
            <a:extLst>
              <a:ext uri="{FF2B5EF4-FFF2-40B4-BE49-F238E27FC236}">
                <a16:creationId xmlns:a16="http://schemas.microsoft.com/office/drawing/2014/main" id="{EE2F769E-061D-4B24-B0C5-B8195B00BD54}"/>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155D6375-8D13-4610-8539-6F8E070EC03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lgn="l"/>
            <a:r>
              <a:rPr lang="en-US" b="0" i="0" dirty="0">
                <a:solidFill>
                  <a:srgbClr val="111111"/>
                </a:solidFill>
                <a:effectLst/>
                <a:latin typeface="Roboto" panose="02000000000000000000" pitchFamily="2" charset="0"/>
              </a:rPr>
              <a:t>ANGPTL3 inhibits both the lipoprotein and endothelial lipases and thus the conversion of VLDL into LDL. A similar effect is determined by ANGPTL4 and </a:t>
            </a:r>
            <a:r>
              <a:rPr lang="en-US" b="0" i="0" dirty="0" err="1">
                <a:solidFill>
                  <a:srgbClr val="111111"/>
                </a:solidFill>
                <a:effectLst/>
                <a:latin typeface="Roboto" panose="02000000000000000000" pitchFamily="2" charset="0"/>
              </a:rPr>
              <a:t>apoC</a:t>
            </a:r>
            <a:r>
              <a:rPr lang="en-US" b="0" i="0" dirty="0">
                <a:solidFill>
                  <a:srgbClr val="111111"/>
                </a:solidFill>
                <a:effectLst/>
                <a:latin typeface="Roboto" panose="02000000000000000000" pitchFamily="2" charset="0"/>
              </a:rPr>
              <a:t>-III, while </a:t>
            </a:r>
            <a:r>
              <a:rPr lang="en-US" b="0" i="0" dirty="0" err="1">
                <a:solidFill>
                  <a:srgbClr val="111111"/>
                </a:solidFill>
                <a:effectLst/>
                <a:latin typeface="Roboto" panose="02000000000000000000" pitchFamily="2" charset="0"/>
              </a:rPr>
              <a:t>apoC</a:t>
            </a:r>
            <a:r>
              <a:rPr lang="en-US" b="0" i="0" dirty="0">
                <a:solidFill>
                  <a:srgbClr val="111111"/>
                </a:solidFill>
                <a:effectLst/>
                <a:latin typeface="Roboto" panose="02000000000000000000" pitchFamily="2" charset="0"/>
              </a:rPr>
              <a:t>-II is a coactivator of lipoprotein lipase. The monoclonal antibody </a:t>
            </a:r>
            <a:r>
              <a:rPr lang="en-US" b="0" i="0" dirty="0" err="1">
                <a:solidFill>
                  <a:srgbClr val="111111"/>
                </a:solidFill>
                <a:effectLst/>
                <a:latin typeface="Roboto" panose="02000000000000000000" pitchFamily="2" charset="0"/>
              </a:rPr>
              <a:t>evinacumab</a:t>
            </a:r>
            <a:r>
              <a:rPr lang="en-US" b="0" i="0" dirty="0">
                <a:solidFill>
                  <a:srgbClr val="111111"/>
                </a:solidFill>
                <a:effectLst/>
                <a:latin typeface="Roboto" panose="02000000000000000000" pitchFamily="2" charset="0"/>
              </a:rPr>
              <a:t> binds and inhibits the ANGPTL3 generating VLDL remnant particles that are efficiently removed from the circulation. Thus, ANGPTL3 inhibition may lower LDL-C by limiting LDL particle production and endothelial lipase could be a key mediator of this novel pathway.</a:t>
            </a:r>
          </a:p>
        </p:txBody>
      </p:sp>
    </p:spTree>
    <p:extLst>
      <p:ext uri="{BB962C8B-B14F-4D97-AF65-F5344CB8AC3E}">
        <p14:creationId xmlns:p14="http://schemas.microsoft.com/office/powerpoint/2010/main" val="1050704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78EC7D3-B401-4261-A775-D4CBF5C30C9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F974AEAA-6C01-4838-B4A4-33EC50A909CF}"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8851" name="Rectangle 2">
            <a:extLst>
              <a:ext uri="{FF2B5EF4-FFF2-40B4-BE49-F238E27FC236}">
                <a16:creationId xmlns:a16="http://schemas.microsoft.com/office/drawing/2014/main" id="{EE2F769E-061D-4B24-B0C5-B8195B00BD54}"/>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155D6375-8D13-4610-8539-6F8E070EC03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lgn="l"/>
            <a:r>
              <a:rPr lang="en-US" b="0" i="0" dirty="0">
                <a:solidFill>
                  <a:srgbClr val="222222"/>
                </a:solidFill>
                <a:effectLst/>
                <a:latin typeface="Montserrat" panose="020B0604020202020204" pitchFamily="2" charset="0"/>
              </a:rPr>
              <a:t>Familial chylomicronemia syndrome (FCS) is a rare genetic disorder estimated to affect 1-2 individuals per million. It is a serious disease that prevents the body from breaking down fats consumed through the diet, or </a:t>
            </a:r>
            <a:r>
              <a:rPr lang="en-US" b="1" i="0" dirty="0">
                <a:solidFill>
                  <a:srgbClr val="007DBA"/>
                </a:solidFill>
                <a:effectLst/>
                <a:latin typeface="Montserrat" panose="020B0604020202020204" pitchFamily="2" charset="0"/>
              </a:rPr>
              <a:t>TG. </a:t>
            </a:r>
            <a:r>
              <a:rPr lang="en-US" b="0" i="0" dirty="0">
                <a:solidFill>
                  <a:srgbClr val="222222"/>
                </a:solidFill>
                <a:effectLst/>
                <a:latin typeface="Montserrat" panose="020B0604020202020204" pitchFamily="2" charset="0"/>
              </a:rPr>
              <a:t>Chylomicrons help move triglycerides to different parts of the body where they are needed for energy and fat storage.</a:t>
            </a:r>
          </a:p>
          <a:p>
            <a:pPr algn="l"/>
            <a:r>
              <a:rPr lang="en-US" b="0" i="0" dirty="0">
                <a:solidFill>
                  <a:srgbClr val="222222"/>
                </a:solidFill>
                <a:effectLst/>
                <a:latin typeface="Montserrat" panose="020B0604020202020204" pitchFamily="2" charset="0"/>
              </a:rPr>
              <a:t>While several genetic causes have been associated with FCS, about 80% of people with FCS have a problem with lipoprotein lipase. </a:t>
            </a:r>
            <a:r>
              <a:rPr lang="en-US" b="0" i="0" dirty="0" err="1">
                <a:solidFill>
                  <a:srgbClr val="222222"/>
                </a:solidFill>
                <a:effectLst/>
                <a:latin typeface="Montserrat" panose="00000500000000000000" pitchFamily="2" charset="0"/>
              </a:rPr>
              <a:t>ith</a:t>
            </a:r>
            <a:r>
              <a:rPr lang="en-US" b="0" i="0" dirty="0">
                <a:solidFill>
                  <a:srgbClr val="222222"/>
                </a:solidFill>
                <a:effectLst/>
                <a:latin typeface="Montserrat" panose="00000500000000000000" pitchFamily="2" charset="0"/>
              </a:rPr>
              <a:t> FCS, it is not uncommon for triglyceride levels to exceed 1,000 mg/dL, even after medications and/or a low-fat diet are introduced.</a:t>
            </a:r>
            <a:endParaRPr lang="en-US" b="0" i="0" dirty="0">
              <a:solidFill>
                <a:srgbClr val="222222"/>
              </a:solidFill>
              <a:effectLst/>
              <a:latin typeface="Montserrat" panose="020B0604020202020204" pitchFamily="2" charset="0"/>
            </a:endParaRPr>
          </a:p>
          <a:p>
            <a:pPr algn="l"/>
            <a:r>
              <a:rPr lang="en-US" b="0" i="0" dirty="0">
                <a:solidFill>
                  <a:srgbClr val="111111"/>
                </a:solidFill>
                <a:effectLst/>
                <a:latin typeface="Roboto" panose="02000000000000000000" pitchFamily="2" charset="0"/>
              </a:rPr>
              <a:t> </a:t>
            </a:r>
          </a:p>
          <a:p>
            <a:pPr algn="l"/>
            <a:endParaRPr lang="en-US" b="0" i="0" dirty="0">
              <a:solidFill>
                <a:srgbClr val="111111"/>
              </a:solidFill>
              <a:effectLst/>
              <a:latin typeface="Roboto" panose="02000000000000000000" pitchFamily="2" charset="0"/>
            </a:endParaRPr>
          </a:p>
          <a:p>
            <a:pPr algn="l"/>
            <a:r>
              <a:rPr lang="en-US" b="0" i="0" dirty="0">
                <a:solidFill>
                  <a:srgbClr val="232323"/>
                </a:solidFill>
                <a:effectLst/>
                <a:latin typeface="Noto Sans" panose="020B0502040504020204" pitchFamily="34" charset="0"/>
              </a:rPr>
              <a:t>The development of N-acetyl-galactosamine antisense oligonucleotide conjugates for delivery to the liver may provide a means to avoid the thrombocytopenic risk </a:t>
            </a:r>
          </a:p>
          <a:p>
            <a:pPr algn="l"/>
            <a:r>
              <a:rPr lang="en-US" b="0" i="0" dirty="0">
                <a:solidFill>
                  <a:srgbClr val="111111"/>
                </a:solidFill>
                <a:effectLst/>
                <a:latin typeface="Roboto" panose="02000000000000000000" pitchFamily="2" charset="0"/>
              </a:rPr>
              <a:t>Thrombocytes returned to normal on cessation of the agent</a:t>
            </a:r>
          </a:p>
        </p:txBody>
      </p:sp>
    </p:spTree>
    <p:extLst>
      <p:ext uri="{BB962C8B-B14F-4D97-AF65-F5344CB8AC3E}">
        <p14:creationId xmlns:p14="http://schemas.microsoft.com/office/powerpoint/2010/main" val="1063715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BE34C18B-EB16-4105-A079-C20DDA605D9F}"/>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D19BAAA1-B8BA-4B36-A6BF-9B9C0A0BEBC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Active omega-3 fatty acids constitute only 30 to 50 percent of many fish oil supplements. AHA recommends patients with CHD consume 1 g of EPA and DHA per day (preferably from diet) for potential cardiovascular benefits. LDL-C can increase with higher doses, secondary to a shift to larger, less atherogenic particles. It can lower the serum TG by as much as 50 %. However, their use is often limited by metabolic and GI side effects. Effect is inconsistent and significant increases in LDL have been reported with the use of fish oils.</a:t>
            </a:r>
          </a:p>
          <a:p>
            <a:endParaRPr lang="en-US" altLang="en-US" dirty="0"/>
          </a:p>
          <a:p>
            <a:endParaRPr lang="en-US" altLang="en-US" dirty="0"/>
          </a:p>
          <a:p>
            <a:endParaRPr lang="en-US" altLang="en-US" dirty="0"/>
          </a:p>
        </p:txBody>
      </p:sp>
      <p:sp>
        <p:nvSpPr>
          <p:cNvPr id="87044" name="Slide Number Placeholder 3">
            <a:extLst>
              <a:ext uri="{FF2B5EF4-FFF2-40B4-BE49-F238E27FC236}">
                <a16:creationId xmlns:a16="http://schemas.microsoft.com/office/drawing/2014/main" id="{E5FAB08B-6949-4FA0-ABD3-686861E5F75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66276378-E767-4080-A637-D01F02CE7DBD}"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58A5EF35-8261-435E-88B6-654D2B0E7528}"/>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4B689E8E-9CAC-44FE-BABF-92A8CEBF756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solidFill>
                  <a:schemeClr val="bg1"/>
                </a:solidFill>
              </a:rPr>
              <a:t>Fish oil supplements are well tolerated even at higher doses. Dose-dependent belching, dyspepsia, taste changes, &amp; GI disturbances are most common adverse effects (5-20% of pts)</a:t>
            </a:r>
          </a:p>
          <a:p>
            <a:r>
              <a:rPr lang="en-US" altLang="en-US" dirty="0">
                <a:solidFill>
                  <a:schemeClr val="bg1"/>
                </a:solidFill>
              </a:rPr>
              <a:t>High doses may increase infection risk due to suppression of T- and B-cell function</a:t>
            </a:r>
          </a:p>
          <a:p>
            <a:r>
              <a:rPr lang="en-US" altLang="en-US" dirty="0">
                <a:solidFill>
                  <a:schemeClr val="bg1"/>
                </a:solidFill>
              </a:rPr>
              <a:t>2015 FDA approval: </a:t>
            </a:r>
            <a:r>
              <a:rPr lang="en-US" altLang="en-US" dirty="0" err="1">
                <a:solidFill>
                  <a:schemeClr val="bg1"/>
                </a:solidFill>
              </a:rPr>
              <a:t>Epanova</a:t>
            </a:r>
            <a:r>
              <a:rPr lang="en-US" altLang="en-US" dirty="0">
                <a:solidFill>
                  <a:schemeClr val="bg1"/>
                </a:solidFill>
              </a:rPr>
              <a:t>: Each 1 g capsule contains at least 850 mg of polyunsaturated fatty acids, including multiple omega-3 fatty acids (EPA and DHA being the most abundant).</a:t>
            </a:r>
          </a:p>
          <a:p>
            <a:r>
              <a:rPr lang="en-US" altLang="en-US" dirty="0">
                <a:solidFill>
                  <a:schemeClr val="bg1"/>
                </a:solidFill>
              </a:rPr>
              <a:t>2012 FDA approval: </a:t>
            </a:r>
            <a:r>
              <a:rPr lang="en-US" altLang="en-US" dirty="0" err="1">
                <a:solidFill>
                  <a:schemeClr val="bg1"/>
                </a:solidFill>
              </a:rPr>
              <a:t>Icosapent</a:t>
            </a:r>
            <a:r>
              <a:rPr lang="en-US" altLang="en-US" dirty="0">
                <a:solidFill>
                  <a:schemeClr val="bg1"/>
                </a:solidFill>
              </a:rPr>
              <a:t> ethyl (</a:t>
            </a:r>
            <a:r>
              <a:rPr lang="en-US" altLang="en-US" dirty="0" err="1">
                <a:solidFill>
                  <a:schemeClr val="bg1"/>
                </a:solidFill>
                <a:hlinkClick r:id="rId3">
                  <a:extLst>
                    <a:ext uri="{A12FA001-AC4F-418D-AE19-62706E023703}">
                      <ahyp:hlinkClr xmlns:ahyp="http://schemas.microsoft.com/office/drawing/2018/hyperlinkcolor" val="tx"/>
                    </a:ext>
                  </a:extLst>
                </a:hlinkClick>
              </a:rPr>
              <a:t>Vascepa</a:t>
            </a:r>
            <a:r>
              <a:rPr lang="en-US" altLang="en-US" dirty="0">
                <a:solidFill>
                  <a:schemeClr val="bg1"/>
                </a:solidFill>
              </a:rPr>
              <a:t>): Tx of high TG</a:t>
            </a:r>
          </a:p>
          <a:p>
            <a:endParaRPr lang="en-US" altLang="en-US" dirty="0">
              <a:solidFill>
                <a:schemeClr val="bg1"/>
              </a:solidFill>
            </a:endParaRPr>
          </a:p>
          <a:p>
            <a:endParaRPr lang="en-US" altLang="en-US" dirty="0">
              <a:solidFill>
                <a:schemeClr val="bg1"/>
              </a:solidFill>
            </a:endParaRPr>
          </a:p>
          <a:p>
            <a:endParaRPr lang="en-US" altLang="en-US" dirty="0">
              <a:solidFill>
                <a:schemeClr val="bg1"/>
              </a:solidFill>
            </a:endParaRPr>
          </a:p>
        </p:txBody>
      </p:sp>
      <p:sp>
        <p:nvSpPr>
          <p:cNvPr id="89092" name="Slide Number Placeholder 3">
            <a:extLst>
              <a:ext uri="{FF2B5EF4-FFF2-40B4-BE49-F238E27FC236}">
                <a16:creationId xmlns:a16="http://schemas.microsoft.com/office/drawing/2014/main" id="{F2258B4E-B032-4FBA-8E63-305024D85716}"/>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854CCC2C-8807-4E5D-BB4F-ABB5F2DFD1B4}" type="slidenum">
              <a:rPr kumimoji="0" lang="ar-S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31863"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Multiple lines of evidence showing low-density lipoprotein cholesterol is causal for cardiovascular disease. Data that have accrued from observational data, human genetic analyses, randomized clinical trial results, and animal experimentation in multiple species, all concordantly support a causal contribution of low-density lipoprotein to atherosclerosis.
</a:t>
            </a:r>
          </a:p>
          <a:p>
            <a:pPr marL="0" lvl="0" indent="0"/>
            <a:r>
              <a:rPr lang="en-US" altLang="en-US">
                <a:latin typeface="Arial" pitchFamily="34" charset="0"/>
                <a:ea typeface="Arial" pitchFamily="34" charset="0"/>
              </a:rPr>
              <a:t>Unless provided in the caption above, the following copyright applies to the content of this slide: Published on behalf of the European Society of Cardiology. All rights reserved. © The Author(s) 2022. For permissions, please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9D45B7A-A380-4BCC-B998-7A3D609F21D9}" type="slidenum">
              <a:rPr lang="en-US" altLang="en-US" sz="1200"/>
              <a:t>18</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New targets for lipid-lowering therapies. Beyond low-density lipoprotein, lipoprotein(a) and triglyceride-rich lipoproteins or remnant lipoproteins have become actionable targets in lipid management. IDL, intermediate-density lipoprotein; VLDL, very low-density lipoprotein.
</a:t>
            </a:r>
          </a:p>
          <a:p>
            <a:pPr marL="0" lvl="0" indent="0"/>
            <a:r>
              <a:rPr lang="en-US" altLang="en-US">
                <a:latin typeface="Arial" pitchFamily="34" charset="0"/>
                <a:ea typeface="Arial" pitchFamily="34" charset="0"/>
              </a:rPr>
              <a:t>Unless provided in the caption above, the following copyright applies to the content of this slide: Published on behalf of the European Society of Cardiology. All rights reserved. © The Author(s) 2022. For permissions, please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F95079-FD42-4E3F-9032-3E40BF25E8B4}" type="slidenum">
              <a:rPr lang="en-US" altLang="en-US" sz="1200"/>
              <a:t>21</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Figure 5 </a:t>
            </a:r>
            <a:r>
              <a:rPr lang="en-US" altLang="en-US" dirty="0">
                <a:latin typeface="Arial" pitchFamily="34" charset="0"/>
                <a:ea typeface="Arial" pitchFamily="34" charset="0"/>
              </a:rPr>
              <a:t>Newer and emerging lipid-lowering therapies target different aspects of lipid metabolism. The statins target </a:t>
            </a:r>
            <a:r>
              <a:rPr lang="en-US" altLang="en-US" dirty="0" err="1">
                <a:latin typeface="Arial" pitchFamily="34" charset="0"/>
                <a:ea typeface="Arial" pitchFamily="34" charset="0"/>
              </a:rPr>
              <a:t>hydroxymethylglutaryl</a:t>
            </a:r>
            <a:r>
              <a:rPr lang="en-US" altLang="en-US" dirty="0">
                <a:latin typeface="Arial" pitchFamily="34" charset="0"/>
                <a:ea typeface="Arial" pitchFamily="34" charset="0"/>
              </a:rPr>
              <a:t> coenzyme A reductase. The newer and emerging agents target other aspects of lipid metabolism as shown here. B48 refers to the shorter form of apolipoprotein B produced by RNA editing in the intestine. B100 refers to the longer form produced in the liver. See the list for explanations of other abbreviations.
</a:t>
            </a:r>
          </a:p>
          <a:p>
            <a:pPr marL="0" lvl="0" indent="0"/>
            <a:r>
              <a:rPr lang="en-US" altLang="en-US" dirty="0">
                <a:latin typeface="Arial" pitchFamily="34" charset="0"/>
                <a:ea typeface="Arial" pitchFamily="34" charset="0"/>
              </a:rPr>
              <a:t>Unless provided in the caption above, the following copyright applies to the content of this slide: Published on behalf of the European Society of Cardiology. All rights reserved. © The Author(s) 2022. For permissions, please email: </a:t>
            </a:r>
            <a:r>
              <a:rPr lang="en-US" altLang="en-US" dirty="0" err="1">
                <a:latin typeface="Arial" pitchFamily="34" charset="0"/>
                <a:ea typeface="Arial" pitchFamily="34" charset="0"/>
              </a:rPr>
              <a:t>journals.permissions@oup.com.This</a:t>
            </a:r>
            <a:r>
              <a:rPr lang="en-US" altLang="en-US" dirty="0">
                <a:latin typeface="Arial" pitchFamily="34" charset="0"/>
                <a:ea typeface="Arial" pitchFamily="34" charset="0"/>
              </a:rPr>
              <a:t>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9784B87-422E-492A-B509-C7D0D5B5A0F2}" type="slidenum">
              <a:rPr lang="en-US" altLang="en-US" sz="1200"/>
              <a:t>32</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Graphical Abstract </a:t>
            </a:r>
            <a:r>
              <a:rPr lang="en-US" altLang="en-US">
                <a:latin typeface="Arial" pitchFamily="34" charset="0"/>
                <a:ea typeface="Arial" pitchFamily="34" charset="0"/>
              </a:rPr>
              <a:t>The future evolution of lipid-lowering therapies. The quest for new lipid-lowering therapies enabling less frequent administration is continuing. Outcome trials to show cardiovascular event reduction will determine their clinical application. ASO, antisense oligonucleotide; CV, cardiovascular; IPE, icosapent ethyl; LDL-C, low-density lipoprotein cholesterol; Lp(a), lipoprotein(a); MoAb, monoclonal antibodies; siRNA, small-interfering RNA.
</a:t>
            </a:r>
          </a:p>
          <a:p>
            <a:pPr marL="0" lvl="0" indent="0"/>
            <a:r>
              <a:rPr lang="en-US" altLang="en-US">
                <a:latin typeface="Arial" pitchFamily="34" charset="0"/>
                <a:ea typeface="Arial" pitchFamily="34" charset="0"/>
              </a:rPr>
              <a:t>Unless provided in the caption above, the following copyright applies to the content of this slide: Published on behalf of the European Society of Cardiology. All rights reserved. © The Author(s) 2022. For permissions, please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55647DD9-FD9B-4367-A195-C90381DCA0EA}" type="slidenum">
              <a:rPr lang="en-US" altLang="en-US" sz="1200"/>
              <a:t>33</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5CE2-5303-6F83-3D7C-013DF6695D34}"/>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35837D02-C23A-3649-6BEF-C181BFDFB256}"/>
              </a:ext>
            </a:extLst>
          </p:cNvPr>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a:extLst>
              <a:ext uri="{FF2B5EF4-FFF2-40B4-BE49-F238E27FC236}">
                <a16:creationId xmlns:a16="http://schemas.microsoft.com/office/drawing/2014/main" id="{ACB9A4AD-DA52-C0B9-4654-19FBF016CBCD}"/>
              </a:ext>
            </a:extLst>
          </p:cNvPr>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Figure 5 </a:t>
            </a:r>
            <a:r>
              <a:rPr lang="en-US" altLang="en-US" dirty="0">
                <a:latin typeface="Arial" pitchFamily="34" charset="0"/>
                <a:ea typeface="Arial" pitchFamily="34" charset="0"/>
              </a:rPr>
              <a:t>Newer and emerging lipid-lowering therapies target different aspects of lipid metabolism. The statins target </a:t>
            </a:r>
            <a:r>
              <a:rPr lang="en-US" altLang="en-US" dirty="0" err="1">
                <a:latin typeface="Arial" pitchFamily="34" charset="0"/>
                <a:ea typeface="Arial" pitchFamily="34" charset="0"/>
              </a:rPr>
              <a:t>hydroxymethylglutaryl</a:t>
            </a:r>
            <a:r>
              <a:rPr lang="en-US" altLang="en-US" dirty="0">
                <a:latin typeface="Arial" pitchFamily="34" charset="0"/>
                <a:ea typeface="Arial" pitchFamily="34" charset="0"/>
              </a:rPr>
              <a:t> coenzyme A reductase. The newer and emerging agents target other aspects of lipid metabolism as shown here. B48 refers to the shorter form of apolipoprotein B produced by RNA editing in the intestine. B100 refers to the longer form produced in the liver. See the list for explanations of other abbreviations.
</a:t>
            </a:r>
          </a:p>
          <a:p>
            <a:pPr marL="0" lvl="0" indent="0"/>
            <a:r>
              <a:rPr lang="en-US" altLang="en-US" dirty="0">
                <a:latin typeface="Arial" pitchFamily="34" charset="0"/>
                <a:ea typeface="Arial" pitchFamily="34" charset="0"/>
              </a:rPr>
              <a:t>Unless provided in the caption above, the following copyright applies to the content of this slide: Published on behalf of the European Society of Cardiology. All rights reserved. © The Author(s) 2022. For permissions, please email: </a:t>
            </a:r>
            <a:r>
              <a:rPr lang="en-US" altLang="en-US" dirty="0" err="1">
                <a:latin typeface="Arial" pitchFamily="34" charset="0"/>
                <a:ea typeface="Arial" pitchFamily="34" charset="0"/>
              </a:rPr>
              <a:t>journals.permissions@oup.com.This</a:t>
            </a:r>
            <a:r>
              <a:rPr lang="en-US" altLang="en-US" dirty="0">
                <a:latin typeface="Arial" pitchFamily="34" charset="0"/>
                <a:ea typeface="Arial" pitchFamily="34" charset="0"/>
              </a:rPr>
              <a:t>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a:extLst>
              <a:ext uri="{FF2B5EF4-FFF2-40B4-BE49-F238E27FC236}">
                <a16:creationId xmlns:a16="http://schemas.microsoft.com/office/drawing/2014/main" id="{1A279A09-AD7E-6B75-156F-CDAD2B4C31C9}"/>
              </a:ext>
            </a:extLst>
          </p:cNvPr>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49784B87-422E-492A-B509-C7D0D5B5A0F2}"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053741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AE68-2E92-CC4A-8029-9880D10A2B8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2C699F-4C44-F943-B5DB-46B6AC6C77D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2609A63-BCF2-5C10-2D2F-77C9B47E19D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541BD38-F6A0-74FA-BCF9-52E641791F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327670-5705-3B68-7B91-1A3B64540E91}"/>
              </a:ext>
            </a:extLst>
          </p:cNvPr>
          <p:cNvSpPr>
            <a:spLocks noGrp="1"/>
          </p:cNvSpPr>
          <p:nvPr>
            <p:ph type="sldNum" sz="quarter" idx="12"/>
          </p:nvPr>
        </p:nvSpPr>
        <p:spPr/>
        <p:txBody>
          <a:bodyPr/>
          <a:lstStyle>
            <a:lvl1pPr>
              <a:defRPr/>
            </a:lvl1pPr>
          </a:lstStyle>
          <a:p>
            <a:fld id="{293AA7BD-7A36-483B-8BB3-DACADB06F650}" type="slidenum">
              <a:rPr lang="en-US" altLang="en-US"/>
              <a:pPr/>
              <a:t>‹#›</a:t>
            </a:fld>
            <a:endParaRPr lang="en-US" altLang="en-US"/>
          </a:p>
        </p:txBody>
      </p:sp>
    </p:spTree>
    <p:extLst>
      <p:ext uri="{BB962C8B-B14F-4D97-AF65-F5344CB8AC3E}">
        <p14:creationId xmlns:p14="http://schemas.microsoft.com/office/powerpoint/2010/main" val="374390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D0F6F-00CB-344B-A41E-0B86B6CB35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8579BC-2E79-4644-92CE-4A9649273A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552B4-02A4-FE8B-CD57-B4D50D49C67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DB445B5-0F1D-69B0-419A-54A0DB5A4F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D3D7E9-7F68-4CBC-EF38-2FD913972A1D}"/>
              </a:ext>
            </a:extLst>
          </p:cNvPr>
          <p:cNvSpPr>
            <a:spLocks noGrp="1"/>
          </p:cNvSpPr>
          <p:nvPr>
            <p:ph type="sldNum" sz="quarter" idx="12"/>
          </p:nvPr>
        </p:nvSpPr>
        <p:spPr/>
        <p:txBody>
          <a:bodyPr/>
          <a:lstStyle>
            <a:lvl1pPr>
              <a:defRPr/>
            </a:lvl1pPr>
          </a:lstStyle>
          <a:p>
            <a:fld id="{C670D154-60EF-4849-9AEC-16E16FEC01DA}" type="slidenum">
              <a:rPr lang="en-US" altLang="en-US"/>
              <a:pPr/>
              <a:t>‹#›</a:t>
            </a:fld>
            <a:endParaRPr lang="en-US" altLang="en-US"/>
          </a:p>
        </p:txBody>
      </p:sp>
    </p:spTree>
    <p:extLst>
      <p:ext uri="{BB962C8B-B14F-4D97-AF65-F5344CB8AC3E}">
        <p14:creationId xmlns:p14="http://schemas.microsoft.com/office/powerpoint/2010/main" val="3241138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F824D-2BF9-E749-BFE8-C5697E4E64C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EEAEBF-0A47-D04B-8ECF-F2407A482F8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CB3A0-364E-EC4F-5266-4FF04EDBC65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FB25617-59CF-F197-7368-0524661E12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946B26-DE4C-174E-6509-A2C5FACB12A2}"/>
              </a:ext>
            </a:extLst>
          </p:cNvPr>
          <p:cNvSpPr>
            <a:spLocks noGrp="1"/>
          </p:cNvSpPr>
          <p:nvPr>
            <p:ph type="sldNum" sz="quarter" idx="12"/>
          </p:nvPr>
        </p:nvSpPr>
        <p:spPr/>
        <p:txBody>
          <a:bodyPr/>
          <a:lstStyle>
            <a:lvl1pPr>
              <a:defRPr/>
            </a:lvl1pPr>
          </a:lstStyle>
          <a:p>
            <a:fld id="{A1C6A0B4-C73E-4EE5-A11C-22E0353EC4F6}" type="slidenum">
              <a:rPr lang="en-US" altLang="en-US"/>
              <a:pPr/>
              <a:t>‹#›</a:t>
            </a:fld>
            <a:endParaRPr lang="en-US" altLang="en-US"/>
          </a:p>
        </p:txBody>
      </p:sp>
    </p:spTree>
    <p:extLst>
      <p:ext uri="{BB962C8B-B14F-4D97-AF65-F5344CB8AC3E}">
        <p14:creationId xmlns:p14="http://schemas.microsoft.com/office/powerpoint/2010/main" val="149215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A922D23-1B90-48DB-9E0C-D57B779B7FBC}"/>
              </a:ext>
            </a:extLst>
          </p:cNvPr>
          <p:cNvGrpSpPr>
            <a:grpSpLocks/>
          </p:cNvGrpSpPr>
          <p:nvPr/>
        </p:nvGrpSpPr>
        <p:grpSpPr bwMode="auto">
          <a:xfrm>
            <a:off x="177800" y="230189"/>
            <a:ext cx="203200" cy="6503987"/>
            <a:chOff x="112" y="145"/>
            <a:chExt cx="128" cy="4097"/>
          </a:xfrm>
        </p:grpSpPr>
        <p:sp>
          <p:nvSpPr>
            <p:cNvPr id="5" name="Rectangle 3">
              <a:extLst>
                <a:ext uri="{FF2B5EF4-FFF2-40B4-BE49-F238E27FC236}">
                  <a16:creationId xmlns:a16="http://schemas.microsoft.com/office/drawing/2014/main" id="{769A0C77-D61E-4E7D-A066-AAAE2038B0B0}"/>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sp>
          <p:nvSpPr>
            <p:cNvPr id="6" name="Rectangle 4">
              <a:extLst>
                <a:ext uri="{FF2B5EF4-FFF2-40B4-BE49-F238E27FC236}">
                  <a16:creationId xmlns:a16="http://schemas.microsoft.com/office/drawing/2014/main" id="{EC6562AD-7C75-4A29-AF3F-14BEC260D8FB}"/>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sz="2133"/>
            </a:p>
          </p:txBody>
        </p:sp>
      </p:grpSp>
      <p:grpSp>
        <p:nvGrpSpPr>
          <p:cNvPr id="7" name="Group 5">
            <a:extLst>
              <a:ext uri="{FF2B5EF4-FFF2-40B4-BE49-F238E27FC236}">
                <a16:creationId xmlns:a16="http://schemas.microsoft.com/office/drawing/2014/main" id="{1559D67A-B8DD-4FF3-9F84-B3CD8D5B08B8}"/>
              </a:ext>
            </a:extLst>
          </p:cNvPr>
          <p:cNvGrpSpPr>
            <a:grpSpLocks/>
          </p:cNvGrpSpPr>
          <p:nvPr/>
        </p:nvGrpSpPr>
        <p:grpSpPr bwMode="auto">
          <a:xfrm>
            <a:off x="8792634" y="220664"/>
            <a:ext cx="198966" cy="6408737"/>
            <a:chOff x="5539" y="139"/>
            <a:chExt cx="125" cy="4037"/>
          </a:xfrm>
        </p:grpSpPr>
        <p:sp>
          <p:nvSpPr>
            <p:cNvPr id="8" name="Rectangle 6">
              <a:extLst>
                <a:ext uri="{FF2B5EF4-FFF2-40B4-BE49-F238E27FC236}">
                  <a16:creationId xmlns:a16="http://schemas.microsoft.com/office/drawing/2014/main" id="{B1421BFA-984C-412B-AE33-63C28EE5B794}"/>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sp>
          <p:nvSpPr>
            <p:cNvPr id="9" name="Rectangle 7">
              <a:extLst>
                <a:ext uri="{FF2B5EF4-FFF2-40B4-BE49-F238E27FC236}">
                  <a16:creationId xmlns:a16="http://schemas.microsoft.com/office/drawing/2014/main" id="{58C97235-F552-4612-A1EA-F96D42608851}"/>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grpSp>
      <p:grpSp>
        <p:nvGrpSpPr>
          <p:cNvPr id="10" name="Group 8">
            <a:extLst>
              <a:ext uri="{FF2B5EF4-FFF2-40B4-BE49-F238E27FC236}">
                <a16:creationId xmlns:a16="http://schemas.microsoft.com/office/drawing/2014/main" id="{025CE35D-98DF-484A-BB8D-33ADB01C8F82}"/>
              </a:ext>
            </a:extLst>
          </p:cNvPr>
          <p:cNvGrpSpPr>
            <a:grpSpLocks/>
          </p:cNvGrpSpPr>
          <p:nvPr/>
        </p:nvGrpSpPr>
        <p:grpSpPr bwMode="auto">
          <a:xfrm>
            <a:off x="413456" y="6477000"/>
            <a:ext cx="8686800" cy="228600"/>
            <a:chOff x="260" y="4080"/>
            <a:chExt cx="5472" cy="144"/>
          </a:xfrm>
        </p:grpSpPr>
        <p:sp>
          <p:nvSpPr>
            <p:cNvPr id="11" name="Rectangle 9">
              <a:extLst>
                <a:ext uri="{FF2B5EF4-FFF2-40B4-BE49-F238E27FC236}">
                  <a16:creationId xmlns:a16="http://schemas.microsoft.com/office/drawing/2014/main" id="{8D149F06-8C65-4F9D-97E7-C0448B7C0863}"/>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sp>
          <p:nvSpPr>
            <p:cNvPr id="12" name="Rectangle 10">
              <a:extLst>
                <a:ext uri="{FF2B5EF4-FFF2-40B4-BE49-F238E27FC236}">
                  <a16:creationId xmlns:a16="http://schemas.microsoft.com/office/drawing/2014/main" id="{1D096EFE-50E3-4DB1-A74E-3962C71D87A1}"/>
                </a:ext>
              </a:extLst>
            </p:cNvPr>
            <p:cNvSpPr>
              <a:spLocks noChangeArrowheads="1"/>
            </p:cNvSpPr>
            <p:nvPr/>
          </p:nvSpPr>
          <p:spPr bwMode="auto">
            <a:xfrm rot="5400000" flipV="1">
              <a:off x="2912" y="1540"/>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grpSp>
      <p:grpSp>
        <p:nvGrpSpPr>
          <p:cNvPr id="13" name="Group 11">
            <a:extLst>
              <a:ext uri="{FF2B5EF4-FFF2-40B4-BE49-F238E27FC236}">
                <a16:creationId xmlns:a16="http://schemas.microsoft.com/office/drawing/2014/main" id="{2318E1E7-D0A2-4E8D-89B2-DB0205ECDB75}"/>
              </a:ext>
            </a:extLst>
          </p:cNvPr>
          <p:cNvGrpSpPr>
            <a:grpSpLocks/>
          </p:cNvGrpSpPr>
          <p:nvPr/>
        </p:nvGrpSpPr>
        <p:grpSpPr bwMode="auto">
          <a:xfrm>
            <a:off x="76200" y="176214"/>
            <a:ext cx="8746067" cy="161925"/>
            <a:chOff x="48" y="111"/>
            <a:chExt cx="5509" cy="102"/>
          </a:xfrm>
        </p:grpSpPr>
        <p:sp>
          <p:nvSpPr>
            <p:cNvPr id="14" name="Rectangle 12">
              <a:extLst>
                <a:ext uri="{FF2B5EF4-FFF2-40B4-BE49-F238E27FC236}">
                  <a16:creationId xmlns:a16="http://schemas.microsoft.com/office/drawing/2014/main" id="{C99E78E2-F498-4877-BF0B-68FEB4B94EEA}"/>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sp>
          <p:nvSpPr>
            <p:cNvPr id="15" name="Rectangle 13">
              <a:extLst>
                <a:ext uri="{FF2B5EF4-FFF2-40B4-BE49-F238E27FC236}">
                  <a16:creationId xmlns:a16="http://schemas.microsoft.com/office/drawing/2014/main" id="{3B6E4312-9607-403D-9B94-F9C876C53E3D}"/>
                </a:ext>
              </a:extLst>
            </p:cNvPr>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grpSp>
      <p:sp>
        <p:nvSpPr>
          <p:cNvPr id="54286" name="Rectangle 14"/>
          <p:cNvSpPr>
            <a:spLocks noGrp="1" noChangeArrowheads="1"/>
          </p:cNvSpPr>
          <p:nvPr>
            <p:ph type="ctrTitle" sz="quarter"/>
          </p:nvPr>
        </p:nvSpPr>
        <p:spPr>
          <a:xfrm>
            <a:off x="685800" y="1981200"/>
            <a:ext cx="7772400" cy="1143000"/>
          </a:xfrm>
        </p:spPr>
        <p:txBody>
          <a:bodyPr anchor="ctr"/>
          <a:lstStyle>
            <a:lvl1pPr algn="ctr">
              <a:defRPr sz="3556">
                <a:solidFill>
                  <a:schemeClr val="tx1"/>
                </a:solidFill>
              </a:defRPr>
            </a:lvl1pPr>
          </a:lstStyle>
          <a:p>
            <a:r>
              <a:rPr lang="en-US"/>
              <a:t>Click to edit Master title style</a:t>
            </a:r>
          </a:p>
        </p:txBody>
      </p:sp>
      <p:sp>
        <p:nvSpPr>
          <p:cNvPr id="54287"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489"/>
            </a:lvl1pPr>
          </a:lstStyle>
          <a:p>
            <a:r>
              <a:rPr lang="en-US"/>
              <a:t>Click to edit Master subtitle style</a:t>
            </a:r>
          </a:p>
        </p:txBody>
      </p:sp>
      <p:sp>
        <p:nvSpPr>
          <p:cNvPr id="16" name="Rectangle 16">
            <a:extLst>
              <a:ext uri="{FF2B5EF4-FFF2-40B4-BE49-F238E27FC236}">
                <a16:creationId xmlns:a16="http://schemas.microsoft.com/office/drawing/2014/main" id="{629491BA-9750-415B-B5A4-2B81C3BBA86E}"/>
              </a:ext>
            </a:extLst>
          </p:cNvPr>
          <p:cNvSpPr>
            <a:spLocks noGrp="1" noChangeArrowheads="1"/>
          </p:cNvSpPr>
          <p:nvPr>
            <p:ph type="dt" sz="quarter" idx="10"/>
          </p:nvPr>
        </p:nvSpPr>
        <p:spPr>
          <a:xfrm>
            <a:off x="440267" y="5989638"/>
            <a:ext cx="1905000" cy="457200"/>
          </a:xfrm>
        </p:spPr>
        <p:txBody>
          <a:bodyPr/>
          <a:lstStyle>
            <a:lvl1pPr>
              <a:defRPr/>
            </a:lvl1pPr>
          </a:lstStyle>
          <a:p>
            <a:pPr>
              <a:defRPr/>
            </a:pPr>
            <a:endParaRPr lang="en-US"/>
          </a:p>
        </p:txBody>
      </p:sp>
      <p:sp>
        <p:nvSpPr>
          <p:cNvPr id="17" name="Rectangle 17">
            <a:extLst>
              <a:ext uri="{FF2B5EF4-FFF2-40B4-BE49-F238E27FC236}">
                <a16:creationId xmlns:a16="http://schemas.microsoft.com/office/drawing/2014/main" id="{DC610746-B4D7-44F9-B2D1-63F22C8D16BE}"/>
              </a:ext>
            </a:extLst>
          </p:cNvPr>
          <p:cNvSpPr>
            <a:spLocks noGrp="1" noChangeArrowheads="1"/>
          </p:cNvSpPr>
          <p:nvPr>
            <p:ph type="ftr" sz="quarter" idx="11"/>
          </p:nvPr>
        </p:nvSpPr>
        <p:spPr>
          <a:xfrm>
            <a:off x="3135489" y="6002338"/>
            <a:ext cx="2895600" cy="457200"/>
          </a:xfrm>
        </p:spPr>
        <p:txBody>
          <a:bodyPr/>
          <a:lstStyle>
            <a:lvl1pPr>
              <a:defRPr/>
            </a:lvl1pPr>
          </a:lstStyle>
          <a:p>
            <a:pPr>
              <a:defRPr/>
            </a:pPr>
            <a:r>
              <a:rPr lang="en-US"/>
              <a:t>MQ, Jan 2021</a:t>
            </a:r>
          </a:p>
        </p:txBody>
      </p:sp>
      <p:sp>
        <p:nvSpPr>
          <p:cNvPr id="18" name="Rectangle 18">
            <a:extLst>
              <a:ext uri="{FF2B5EF4-FFF2-40B4-BE49-F238E27FC236}">
                <a16:creationId xmlns:a16="http://schemas.microsoft.com/office/drawing/2014/main" id="{A21A6DFF-FA23-4D13-9F4A-D3FE28723657}"/>
              </a:ext>
            </a:extLst>
          </p:cNvPr>
          <p:cNvSpPr>
            <a:spLocks noGrp="1" noChangeArrowheads="1"/>
          </p:cNvSpPr>
          <p:nvPr>
            <p:ph type="sldNum" sz="quarter" idx="12"/>
          </p:nvPr>
        </p:nvSpPr>
        <p:spPr>
          <a:xfrm>
            <a:off x="6801556" y="5978525"/>
            <a:ext cx="1905000" cy="457200"/>
          </a:xfrm>
        </p:spPr>
        <p:txBody>
          <a:bodyPr/>
          <a:lstStyle>
            <a:lvl1pPr>
              <a:defRPr/>
            </a:lvl1pPr>
          </a:lstStyle>
          <a:p>
            <a:fld id="{AE5364D3-7C51-4C02-ACF1-28D7C6790BBF}" type="slidenum">
              <a:rPr lang="ar-SA" altLang="en-US"/>
              <a:pPr/>
              <a:t>‹#›</a:t>
            </a:fld>
            <a:endParaRPr lang="en-US" altLang="en-US"/>
          </a:p>
        </p:txBody>
      </p:sp>
    </p:spTree>
    <p:extLst>
      <p:ext uri="{BB962C8B-B14F-4D97-AF65-F5344CB8AC3E}">
        <p14:creationId xmlns:p14="http://schemas.microsoft.com/office/powerpoint/2010/main" val="270276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536CCC36-08DC-4016-95D2-D8CBFEBC1D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59FF910D-EEAE-4676-A5BC-C58C26BA3633}"/>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6" name="Rectangle 21">
            <a:extLst>
              <a:ext uri="{FF2B5EF4-FFF2-40B4-BE49-F238E27FC236}">
                <a16:creationId xmlns:a16="http://schemas.microsoft.com/office/drawing/2014/main" id="{83D17856-438B-420A-8B32-B91847D32957}"/>
              </a:ext>
            </a:extLst>
          </p:cNvPr>
          <p:cNvSpPr>
            <a:spLocks noGrp="1" noChangeArrowheads="1"/>
          </p:cNvSpPr>
          <p:nvPr>
            <p:ph type="sldNum" sz="quarter" idx="12"/>
          </p:nvPr>
        </p:nvSpPr>
        <p:spPr>
          <a:ln/>
        </p:spPr>
        <p:txBody>
          <a:bodyPr/>
          <a:lstStyle>
            <a:lvl1pPr>
              <a:defRPr/>
            </a:lvl1pPr>
          </a:lstStyle>
          <a:p>
            <a:fld id="{E573ED85-AE07-4C3C-A685-6549A2AB52B9}" type="slidenum">
              <a:rPr lang="ar-SA" altLang="en-US"/>
              <a:pPr/>
              <a:t>‹#›</a:t>
            </a:fld>
            <a:endParaRPr lang="en-US" altLang="en-US"/>
          </a:p>
        </p:txBody>
      </p:sp>
    </p:spTree>
    <p:extLst>
      <p:ext uri="{BB962C8B-B14F-4D97-AF65-F5344CB8AC3E}">
        <p14:creationId xmlns:p14="http://schemas.microsoft.com/office/powerpoint/2010/main" val="1734470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19">
            <a:extLst>
              <a:ext uri="{FF2B5EF4-FFF2-40B4-BE49-F238E27FC236}">
                <a16:creationId xmlns:a16="http://schemas.microsoft.com/office/drawing/2014/main" id="{18B6FB4D-528F-45E4-B6AC-ED712E9948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C64982C7-9439-4E84-BF18-28A7DAB40DC2}"/>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6" name="Rectangle 21">
            <a:extLst>
              <a:ext uri="{FF2B5EF4-FFF2-40B4-BE49-F238E27FC236}">
                <a16:creationId xmlns:a16="http://schemas.microsoft.com/office/drawing/2014/main" id="{341C0D0B-E2A4-4420-A8B0-781CE0D645D1}"/>
              </a:ext>
            </a:extLst>
          </p:cNvPr>
          <p:cNvSpPr>
            <a:spLocks noGrp="1" noChangeArrowheads="1"/>
          </p:cNvSpPr>
          <p:nvPr>
            <p:ph type="sldNum" sz="quarter" idx="12"/>
          </p:nvPr>
        </p:nvSpPr>
        <p:spPr>
          <a:ln/>
        </p:spPr>
        <p:txBody>
          <a:bodyPr/>
          <a:lstStyle>
            <a:lvl1pPr>
              <a:defRPr/>
            </a:lvl1pPr>
          </a:lstStyle>
          <a:p>
            <a:fld id="{DADEC9FB-E9A8-4E77-8938-70543F058290}" type="slidenum">
              <a:rPr lang="ar-SA" altLang="en-US"/>
              <a:pPr/>
              <a:t>‹#›</a:t>
            </a:fld>
            <a:endParaRPr lang="en-US" altLang="en-US"/>
          </a:p>
        </p:txBody>
      </p:sp>
    </p:spTree>
    <p:extLst>
      <p:ext uri="{BB962C8B-B14F-4D97-AF65-F5344CB8AC3E}">
        <p14:creationId xmlns:p14="http://schemas.microsoft.com/office/powerpoint/2010/main" val="289560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8467" cy="41910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752600"/>
            <a:ext cx="3818467" cy="41910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03DC43C2-F08D-4E62-83C0-03606CFA65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7A0310BC-B04E-4A61-A7C9-21013E325D69}"/>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7" name="Rectangle 21">
            <a:extLst>
              <a:ext uri="{FF2B5EF4-FFF2-40B4-BE49-F238E27FC236}">
                <a16:creationId xmlns:a16="http://schemas.microsoft.com/office/drawing/2014/main" id="{F8AC0E47-9A6A-45A8-8EFB-528FBDCE3772}"/>
              </a:ext>
            </a:extLst>
          </p:cNvPr>
          <p:cNvSpPr>
            <a:spLocks noGrp="1" noChangeArrowheads="1"/>
          </p:cNvSpPr>
          <p:nvPr>
            <p:ph type="sldNum" sz="quarter" idx="12"/>
          </p:nvPr>
        </p:nvSpPr>
        <p:spPr>
          <a:ln/>
        </p:spPr>
        <p:txBody>
          <a:bodyPr/>
          <a:lstStyle>
            <a:lvl1pPr>
              <a:defRPr/>
            </a:lvl1pPr>
          </a:lstStyle>
          <a:p>
            <a:fld id="{BAC54FDD-43EA-4799-833E-7E77A5AE7302}" type="slidenum">
              <a:rPr lang="ar-SA" altLang="en-US"/>
              <a:pPr/>
              <a:t>‹#›</a:t>
            </a:fld>
            <a:endParaRPr lang="en-US" altLang="en-US"/>
          </a:p>
        </p:txBody>
      </p:sp>
    </p:spTree>
    <p:extLst>
      <p:ext uri="{BB962C8B-B14F-4D97-AF65-F5344CB8AC3E}">
        <p14:creationId xmlns:p14="http://schemas.microsoft.com/office/powerpoint/2010/main" val="2056446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83A79CA3-E38E-46B5-AA50-7D337E985C5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20">
            <a:extLst>
              <a:ext uri="{FF2B5EF4-FFF2-40B4-BE49-F238E27FC236}">
                <a16:creationId xmlns:a16="http://schemas.microsoft.com/office/drawing/2014/main" id="{F1E46553-4CFE-4502-8809-71755F49F47C}"/>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9" name="Rectangle 21">
            <a:extLst>
              <a:ext uri="{FF2B5EF4-FFF2-40B4-BE49-F238E27FC236}">
                <a16:creationId xmlns:a16="http://schemas.microsoft.com/office/drawing/2014/main" id="{711B74C0-40C8-4A78-94AD-29B02888AB27}"/>
              </a:ext>
            </a:extLst>
          </p:cNvPr>
          <p:cNvSpPr>
            <a:spLocks noGrp="1" noChangeArrowheads="1"/>
          </p:cNvSpPr>
          <p:nvPr>
            <p:ph type="sldNum" sz="quarter" idx="12"/>
          </p:nvPr>
        </p:nvSpPr>
        <p:spPr>
          <a:ln/>
        </p:spPr>
        <p:txBody>
          <a:bodyPr/>
          <a:lstStyle>
            <a:lvl1pPr>
              <a:defRPr/>
            </a:lvl1pPr>
          </a:lstStyle>
          <a:p>
            <a:fld id="{C0E033CA-656C-47DB-A812-887E8BFACBDB}" type="slidenum">
              <a:rPr lang="ar-SA" altLang="en-US"/>
              <a:pPr/>
              <a:t>‹#›</a:t>
            </a:fld>
            <a:endParaRPr lang="en-US" altLang="en-US"/>
          </a:p>
        </p:txBody>
      </p:sp>
    </p:spTree>
    <p:extLst>
      <p:ext uri="{BB962C8B-B14F-4D97-AF65-F5344CB8AC3E}">
        <p14:creationId xmlns:p14="http://schemas.microsoft.com/office/powerpoint/2010/main" val="651400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FC7D2030-41B9-4263-9364-F8A79A5AD4D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0">
            <a:extLst>
              <a:ext uri="{FF2B5EF4-FFF2-40B4-BE49-F238E27FC236}">
                <a16:creationId xmlns:a16="http://schemas.microsoft.com/office/drawing/2014/main" id="{BDFE26AC-98B5-4C17-B161-B1BC32B63315}"/>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5" name="Rectangle 21">
            <a:extLst>
              <a:ext uri="{FF2B5EF4-FFF2-40B4-BE49-F238E27FC236}">
                <a16:creationId xmlns:a16="http://schemas.microsoft.com/office/drawing/2014/main" id="{7FAB4A9F-45B8-4C46-B555-DC18CE7EEC04}"/>
              </a:ext>
            </a:extLst>
          </p:cNvPr>
          <p:cNvSpPr>
            <a:spLocks noGrp="1" noChangeArrowheads="1"/>
          </p:cNvSpPr>
          <p:nvPr>
            <p:ph type="sldNum" sz="quarter" idx="12"/>
          </p:nvPr>
        </p:nvSpPr>
        <p:spPr>
          <a:ln/>
        </p:spPr>
        <p:txBody>
          <a:bodyPr/>
          <a:lstStyle>
            <a:lvl1pPr>
              <a:defRPr/>
            </a:lvl1pPr>
          </a:lstStyle>
          <a:p>
            <a:fld id="{E3434D0A-E432-4DB1-9F31-F46926060E7E}" type="slidenum">
              <a:rPr lang="ar-SA" altLang="en-US"/>
              <a:pPr/>
              <a:t>‹#›</a:t>
            </a:fld>
            <a:endParaRPr lang="en-US" altLang="en-US"/>
          </a:p>
        </p:txBody>
      </p:sp>
    </p:spTree>
    <p:extLst>
      <p:ext uri="{BB962C8B-B14F-4D97-AF65-F5344CB8AC3E}">
        <p14:creationId xmlns:p14="http://schemas.microsoft.com/office/powerpoint/2010/main" val="1509621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415BEBED-2E44-4DDC-B452-1B868441CA5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28C3E4D7-DAF9-4BDC-800F-A715186EFD1F}"/>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4" name="Rectangle 21">
            <a:extLst>
              <a:ext uri="{FF2B5EF4-FFF2-40B4-BE49-F238E27FC236}">
                <a16:creationId xmlns:a16="http://schemas.microsoft.com/office/drawing/2014/main" id="{BC0C2963-DF0D-4AA9-88F3-480D70CD8A1F}"/>
              </a:ext>
            </a:extLst>
          </p:cNvPr>
          <p:cNvSpPr>
            <a:spLocks noGrp="1" noChangeArrowheads="1"/>
          </p:cNvSpPr>
          <p:nvPr>
            <p:ph type="sldNum" sz="quarter" idx="12"/>
          </p:nvPr>
        </p:nvSpPr>
        <p:spPr>
          <a:ln/>
        </p:spPr>
        <p:txBody>
          <a:bodyPr/>
          <a:lstStyle>
            <a:lvl1pPr>
              <a:defRPr/>
            </a:lvl1pPr>
          </a:lstStyle>
          <a:p>
            <a:fld id="{85FD11A2-629B-495D-808F-97EBED8C0B9E}" type="slidenum">
              <a:rPr lang="ar-SA" altLang="en-US"/>
              <a:pPr/>
              <a:t>‹#›</a:t>
            </a:fld>
            <a:endParaRPr lang="en-US" altLang="en-US"/>
          </a:p>
        </p:txBody>
      </p:sp>
    </p:spTree>
    <p:extLst>
      <p:ext uri="{BB962C8B-B14F-4D97-AF65-F5344CB8AC3E}">
        <p14:creationId xmlns:p14="http://schemas.microsoft.com/office/powerpoint/2010/main" val="416895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19">
            <a:extLst>
              <a:ext uri="{FF2B5EF4-FFF2-40B4-BE49-F238E27FC236}">
                <a16:creationId xmlns:a16="http://schemas.microsoft.com/office/drawing/2014/main" id="{2BB3BFEF-1FFA-4547-A28C-DCDD8D5D11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838DDA5A-25B1-4666-922F-6D39074972AE}"/>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7" name="Rectangle 21">
            <a:extLst>
              <a:ext uri="{FF2B5EF4-FFF2-40B4-BE49-F238E27FC236}">
                <a16:creationId xmlns:a16="http://schemas.microsoft.com/office/drawing/2014/main" id="{2C43E87F-1CDC-4ADA-9AB6-D231B0106D90}"/>
              </a:ext>
            </a:extLst>
          </p:cNvPr>
          <p:cNvSpPr>
            <a:spLocks noGrp="1" noChangeArrowheads="1"/>
          </p:cNvSpPr>
          <p:nvPr>
            <p:ph type="sldNum" sz="quarter" idx="12"/>
          </p:nvPr>
        </p:nvSpPr>
        <p:spPr>
          <a:ln/>
        </p:spPr>
        <p:txBody>
          <a:bodyPr/>
          <a:lstStyle>
            <a:lvl1pPr>
              <a:defRPr/>
            </a:lvl1pPr>
          </a:lstStyle>
          <a:p>
            <a:fld id="{D29598ED-314A-4692-85DC-8BA54CD7EDAF}" type="slidenum">
              <a:rPr lang="ar-SA" altLang="en-US"/>
              <a:pPr/>
              <a:t>‹#›</a:t>
            </a:fld>
            <a:endParaRPr lang="en-US" altLang="en-US"/>
          </a:p>
        </p:txBody>
      </p:sp>
    </p:spTree>
    <p:extLst>
      <p:ext uri="{BB962C8B-B14F-4D97-AF65-F5344CB8AC3E}">
        <p14:creationId xmlns:p14="http://schemas.microsoft.com/office/powerpoint/2010/main" val="2837877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EAC1-4E41-8049-918C-C7684C51E5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E0001C-6030-FF46-BB73-234B9C3ACC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DD6D8-C3F3-A469-1F73-18F24014063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C7B573F-144E-8EBD-F6ED-85E71898C0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C48E9E-1DDA-D6C4-9F2D-F1A62E2183F6}"/>
              </a:ext>
            </a:extLst>
          </p:cNvPr>
          <p:cNvSpPr>
            <a:spLocks noGrp="1"/>
          </p:cNvSpPr>
          <p:nvPr>
            <p:ph type="sldNum" sz="quarter" idx="12"/>
          </p:nvPr>
        </p:nvSpPr>
        <p:spPr/>
        <p:txBody>
          <a:bodyPr/>
          <a:lstStyle>
            <a:lvl1pPr>
              <a:defRPr/>
            </a:lvl1pPr>
          </a:lstStyle>
          <a:p>
            <a:fld id="{AC37445C-066E-4C40-97FC-3E11EF8ED75E}" type="slidenum">
              <a:rPr lang="en-US" altLang="en-US"/>
              <a:pPr/>
              <a:t>‹#›</a:t>
            </a:fld>
            <a:endParaRPr lang="en-US" altLang="en-US"/>
          </a:p>
        </p:txBody>
      </p:sp>
    </p:spTree>
    <p:extLst>
      <p:ext uri="{BB962C8B-B14F-4D97-AF65-F5344CB8AC3E}">
        <p14:creationId xmlns:p14="http://schemas.microsoft.com/office/powerpoint/2010/main" val="3640113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19">
            <a:extLst>
              <a:ext uri="{FF2B5EF4-FFF2-40B4-BE49-F238E27FC236}">
                <a16:creationId xmlns:a16="http://schemas.microsoft.com/office/drawing/2014/main" id="{3FDA75DA-433D-40D4-907E-B4892F59CC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13DFB2B9-72CC-483F-9371-F09C3D35B9A6}"/>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7" name="Rectangle 21">
            <a:extLst>
              <a:ext uri="{FF2B5EF4-FFF2-40B4-BE49-F238E27FC236}">
                <a16:creationId xmlns:a16="http://schemas.microsoft.com/office/drawing/2014/main" id="{FFC3A28F-B3D3-456C-A372-F805FBDB8224}"/>
              </a:ext>
            </a:extLst>
          </p:cNvPr>
          <p:cNvSpPr>
            <a:spLocks noGrp="1" noChangeArrowheads="1"/>
          </p:cNvSpPr>
          <p:nvPr>
            <p:ph type="sldNum" sz="quarter" idx="12"/>
          </p:nvPr>
        </p:nvSpPr>
        <p:spPr>
          <a:ln/>
        </p:spPr>
        <p:txBody>
          <a:bodyPr/>
          <a:lstStyle>
            <a:lvl1pPr>
              <a:defRPr/>
            </a:lvl1pPr>
          </a:lstStyle>
          <a:p>
            <a:fld id="{30A6B86C-364F-4AFA-BE5F-AF15A116CC2B}" type="slidenum">
              <a:rPr lang="ar-SA" altLang="en-US"/>
              <a:pPr/>
              <a:t>‹#›</a:t>
            </a:fld>
            <a:endParaRPr lang="en-US" altLang="en-US"/>
          </a:p>
        </p:txBody>
      </p:sp>
    </p:spTree>
    <p:extLst>
      <p:ext uri="{BB962C8B-B14F-4D97-AF65-F5344CB8AC3E}">
        <p14:creationId xmlns:p14="http://schemas.microsoft.com/office/powerpoint/2010/main" val="2708837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3334FF53-C606-4126-93B0-567D19ED70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188BA52B-8BDE-4C1B-80E1-FD304F2B40A3}"/>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6" name="Rectangle 21">
            <a:extLst>
              <a:ext uri="{FF2B5EF4-FFF2-40B4-BE49-F238E27FC236}">
                <a16:creationId xmlns:a16="http://schemas.microsoft.com/office/drawing/2014/main" id="{6FD82343-2629-446B-A737-7CAA7EAA5715}"/>
              </a:ext>
            </a:extLst>
          </p:cNvPr>
          <p:cNvSpPr>
            <a:spLocks noGrp="1" noChangeArrowheads="1"/>
          </p:cNvSpPr>
          <p:nvPr>
            <p:ph type="sldNum" sz="quarter" idx="12"/>
          </p:nvPr>
        </p:nvSpPr>
        <p:spPr>
          <a:ln/>
        </p:spPr>
        <p:txBody>
          <a:bodyPr/>
          <a:lstStyle>
            <a:lvl1pPr>
              <a:defRPr/>
            </a:lvl1pPr>
          </a:lstStyle>
          <a:p>
            <a:fld id="{5401FF7A-AF60-4F55-B69B-CE80380D5D59}" type="slidenum">
              <a:rPr lang="ar-SA" altLang="en-US"/>
              <a:pPr/>
              <a:t>‹#›</a:t>
            </a:fld>
            <a:endParaRPr lang="en-US" altLang="en-US"/>
          </a:p>
        </p:txBody>
      </p:sp>
    </p:spTree>
    <p:extLst>
      <p:ext uri="{BB962C8B-B14F-4D97-AF65-F5344CB8AC3E}">
        <p14:creationId xmlns:p14="http://schemas.microsoft.com/office/powerpoint/2010/main" val="3122171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CAE165F7-111F-453E-BB85-5FB9F5B190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A4D6F544-9565-45FE-9DE2-A4F4494F04E4}"/>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6" name="Rectangle 21">
            <a:extLst>
              <a:ext uri="{FF2B5EF4-FFF2-40B4-BE49-F238E27FC236}">
                <a16:creationId xmlns:a16="http://schemas.microsoft.com/office/drawing/2014/main" id="{A5517E27-B803-488B-986C-590CDC111AC8}"/>
              </a:ext>
            </a:extLst>
          </p:cNvPr>
          <p:cNvSpPr>
            <a:spLocks noGrp="1" noChangeArrowheads="1"/>
          </p:cNvSpPr>
          <p:nvPr>
            <p:ph type="sldNum" sz="quarter" idx="12"/>
          </p:nvPr>
        </p:nvSpPr>
        <p:spPr>
          <a:ln/>
        </p:spPr>
        <p:txBody>
          <a:bodyPr/>
          <a:lstStyle>
            <a:lvl1pPr>
              <a:defRPr/>
            </a:lvl1pPr>
          </a:lstStyle>
          <a:p>
            <a:fld id="{DFE16D23-9F8E-436D-BF0B-5E7D33757832}" type="slidenum">
              <a:rPr lang="ar-SA" altLang="en-US"/>
              <a:pPr/>
              <a:t>‹#›</a:t>
            </a:fld>
            <a:endParaRPr lang="en-US" altLang="en-US"/>
          </a:p>
        </p:txBody>
      </p:sp>
    </p:spTree>
    <p:extLst>
      <p:ext uri="{BB962C8B-B14F-4D97-AF65-F5344CB8AC3E}">
        <p14:creationId xmlns:p14="http://schemas.microsoft.com/office/powerpoint/2010/main" val="644216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90600"/>
          </a:xfrm>
        </p:spPr>
        <p:txBody>
          <a:bodyPr/>
          <a:lstStyle/>
          <a:p>
            <a:r>
              <a:rPr lang="en-US"/>
              <a:t>Click to edit Master title style</a:t>
            </a:r>
          </a:p>
        </p:txBody>
      </p:sp>
      <p:sp>
        <p:nvSpPr>
          <p:cNvPr id="3" name="Table Placeholder 2"/>
          <p:cNvSpPr>
            <a:spLocks noGrp="1"/>
          </p:cNvSpPr>
          <p:nvPr>
            <p:ph type="tbl" idx="1"/>
          </p:nvPr>
        </p:nvSpPr>
        <p:spPr>
          <a:xfrm>
            <a:off x="685800" y="1752600"/>
            <a:ext cx="7772400" cy="4191000"/>
          </a:xfrm>
        </p:spPr>
        <p:txBody>
          <a:bodyPr/>
          <a:lstStyle/>
          <a:p>
            <a:pPr lvl="0"/>
            <a:endParaRPr lang="en-US" noProof="0"/>
          </a:p>
        </p:txBody>
      </p:sp>
      <p:sp>
        <p:nvSpPr>
          <p:cNvPr id="4" name="Rectangle 19">
            <a:extLst>
              <a:ext uri="{FF2B5EF4-FFF2-40B4-BE49-F238E27FC236}">
                <a16:creationId xmlns:a16="http://schemas.microsoft.com/office/drawing/2014/main" id="{40572261-3B46-4AB0-BD38-4F574EADDD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922D2565-53C9-4912-B03E-5ECF99FA328C}"/>
              </a:ext>
            </a:extLst>
          </p:cNvPr>
          <p:cNvSpPr>
            <a:spLocks noGrp="1" noChangeArrowheads="1"/>
          </p:cNvSpPr>
          <p:nvPr>
            <p:ph type="ftr" sz="quarter" idx="11"/>
          </p:nvPr>
        </p:nvSpPr>
        <p:spPr>
          <a:ln/>
        </p:spPr>
        <p:txBody>
          <a:bodyPr/>
          <a:lstStyle>
            <a:lvl1pPr>
              <a:defRPr/>
            </a:lvl1pPr>
          </a:lstStyle>
          <a:p>
            <a:pPr>
              <a:defRPr/>
            </a:pPr>
            <a:r>
              <a:rPr lang="en-US"/>
              <a:t>MQ, Jan 2021</a:t>
            </a:r>
          </a:p>
        </p:txBody>
      </p:sp>
      <p:sp>
        <p:nvSpPr>
          <p:cNvPr id="6" name="Rectangle 21">
            <a:extLst>
              <a:ext uri="{FF2B5EF4-FFF2-40B4-BE49-F238E27FC236}">
                <a16:creationId xmlns:a16="http://schemas.microsoft.com/office/drawing/2014/main" id="{84336954-935C-43A8-AF14-0B3452B34362}"/>
              </a:ext>
            </a:extLst>
          </p:cNvPr>
          <p:cNvSpPr>
            <a:spLocks noGrp="1" noChangeArrowheads="1"/>
          </p:cNvSpPr>
          <p:nvPr>
            <p:ph type="sldNum" sz="quarter" idx="12"/>
          </p:nvPr>
        </p:nvSpPr>
        <p:spPr>
          <a:ln/>
        </p:spPr>
        <p:txBody>
          <a:bodyPr/>
          <a:lstStyle>
            <a:lvl1pPr>
              <a:defRPr/>
            </a:lvl1pPr>
          </a:lstStyle>
          <a:p>
            <a:fld id="{1EED36EC-3075-4028-85B7-37678B43F1A8}" type="slidenum">
              <a:rPr lang="ar-SA" altLang="en-US"/>
              <a:pPr/>
              <a:t>‹#›</a:t>
            </a:fld>
            <a:endParaRPr lang="en-US" altLang="en-US"/>
          </a:p>
        </p:txBody>
      </p:sp>
    </p:spTree>
    <p:extLst>
      <p:ext uri="{BB962C8B-B14F-4D97-AF65-F5344CB8AC3E}">
        <p14:creationId xmlns:p14="http://schemas.microsoft.com/office/powerpoint/2010/main" val="3527322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sz="1200" b="1">
                <a:solidFill>
                  <a:schemeClr val="tx1"/>
                </a:solidFill>
              </a:defRPr>
            </a:lvl1pPr>
          </a:lstStyle>
          <a:p>
            <a:fld id="{286ED3C6-D3A9-7243-AC16-53779A6983BC}" type="slidenum">
              <a:rPr lang="en-US" smtClean="0"/>
              <a:pPr/>
              <a:t>‹#›</a:t>
            </a:fld>
            <a:endParaRPr lang="en-US" dirty="0"/>
          </a:p>
        </p:txBody>
      </p:sp>
    </p:spTree>
    <p:extLst>
      <p:ext uri="{BB962C8B-B14F-4D97-AF65-F5344CB8AC3E}">
        <p14:creationId xmlns:p14="http://schemas.microsoft.com/office/powerpoint/2010/main" val="151624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lgn="ctr">
              <a:defRPr sz="1200" b="1">
                <a:solidFill>
                  <a:schemeClr val="tx1"/>
                </a:solidFill>
              </a:defRPr>
            </a:lvl1pPr>
          </a:lstStyle>
          <a:p>
            <a:fld id="{286ED3C6-D3A9-7243-AC16-53779A6983BC}" type="slidenum">
              <a:rPr lang="en-US" smtClean="0"/>
              <a:pPr/>
              <a:t>‹#›</a:t>
            </a:fld>
            <a:endParaRPr lang="en-US"/>
          </a:p>
        </p:txBody>
      </p:sp>
    </p:spTree>
    <p:extLst>
      <p:ext uri="{BB962C8B-B14F-4D97-AF65-F5344CB8AC3E}">
        <p14:creationId xmlns:p14="http://schemas.microsoft.com/office/powerpoint/2010/main" val="22605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1800">
                <a:latin typeface="Times New Roman" pitchFamily="18" charset="0"/>
                <a:cs typeface="Arial" pitchFamily="34"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en-US" sz="1800">
                <a:latin typeface="Times New Roman" pitchFamily="18" charset="0"/>
                <a:cs typeface="Arial" pitchFamily="34"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en-US" sz="1800">
                  <a:latin typeface="Times New Roman" pitchFamily="18" charset="0"/>
                  <a:cs typeface="Arial" pitchFamily="34"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en-US" sz="1800">
                  <a:latin typeface="Times New Roman" pitchFamily="18" charset="0"/>
                  <a:cs typeface="Arial" pitchFamily="34"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en-US" sz="1800">
                  <a:latin typeface="Times New Roman" pitchFamily="18" charset="0"/>
                  <a:cs typeface="Arial" pitchFamily="34"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en-US" sz="1800">
                  <a:latin typeface="Times New Roman" pitchFamily="18" charset="0"/>
                  <a:cs typeface="Arial" pitchFamily="34"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en-US" sz="1800">
                  <a:latin typeface="Times New Roman" pitchFamily="18" charset="0"/>
                  <a:cs typeface="Arial" pitchFamily="34"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en-US" sz="1800">
                  <a:latin typeface="Times New Roman" pitchFamily="18" charset="0"/>
                  <a:cs typeface="Arial" pitchFamily="34"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en-US" sz="1800">
                  <a:latin typeface="Times New Roman" pitchFamily="18" charset="0"/>
                  <a:cs typeface="Arial" pitchFamily="34"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en-US" sz="1800">
                  <a:latin typeface="Times New Roman" pitchFamily="18" charset="0"/>
                  <a:cs typeface="Arial" pitchFamily="34"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en-US" sz="1800">
                  <a:latin typeface="Times New Roman" pitchFamily="18" charset="0"/>
                  <a:cs typeface="Arial" pitchFamily="34"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en-US" sz="1800">
                  <a:latin typeface="Times New Roman" pitchFamily="18" charset="0"/>
                  <a:cs typeface="Arial" pitchFamily="34" charset="0"/>
                </a:endParaRPr>
              </a:p>
            </p:txBody>
          </p:sp>
        </p:grpSp>
      </p:grpSp>
      <p:sp>
        <p:nvSpPr>
          <p:cNvPr id="38931" name="Rectangle 19"/>
          <p:cNvSpPr>
            <a:spLocks noGrp="1" noChangeArrowheads="1"/>
          </p:cNvSpPr>
          <p:nvPr>
            <p:ph type="ctrTitle"/>
          </p:nvPr>
        </p:nvSpPr>
        <p:spPr>
          <a:xfrm>
            <a:off x="2971800" y="1828800"/>
            <a:ext cx="6019800" cy="2209800"/>
          </a:xfrm>
        </p:spPr>
        <p:txBody>
          <a:bodyPr/>
          <a:lstStyle>
            <a:lvl1pPr>
              <a:defRPr sz="3750">
                <a:solidFill>
                  <a:srgbClr val="FFFFFF"/>
                </a:solidFill>
              </a:defRPr>
            </a:lvl1pPr>
          </a:lstStyle>
          <a:p>
            <a:r>
              <a:rPr lang="en-US"/>
              <a:t>Click to edit Master title style</a:t>
            </a:r>
          </a:p>
        </p:txBody>
      </p:sp>
      <p:sp>
        <p:nvSpPr>
          <p:cNvPr id="3893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55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lgn="ctr">
              <a:defRPr sz="1200" b="1">
                <a:solidFill>
                  <a:schemeClr val="tx1"/>
                </a:solidFill>
              </a:defRPr>
            </a:lvl1pPr>
          </a:lstStyle>
          <a:p>
            <a:pPr>
              <a:defRPr/>
            </a:pPr>
            <a:fld id="{247F82B4-C1C6-41B7-921F-9A7A1594B968}" type="slidenum">
              <a:rPr lang="en-US" smtClean="0"/>
              <a:pPr>
                <a:defRPr/>
              </a:pPr>
              <a:t>‹#›</a:t>
            </a:fld>
            <a:endParaRPr lang="en-US"/>
          </a:p>
        </p:txBody>
      </p:sp>
    </p:spTree>
    <p:extLst>
      <p:ext uri="{BB962C8B-B14F-4D97-AF65-F5344CB8AC3E}">
        <p14:creationId xmlns:p14="http://schemas.microsoft.com/office/powerpoint/2010/main" val="1785793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07BE9-5232-4B81-82F8-457C103EE9AA}"/>
              </a:ext>
            </a:extLst>
          </p:cNvPr>
          <p:cNvSpPr>
            <a:spLocks noGrp="1"/>
          </p:cNvSpPr>
          <p:nvPr>
            <p:ph type="title"/>
          </p:nvPr>
        </p:nvSpPr>
        <p:spPr>
          <a:xfrm>
            <a:off x="628650" y="365127"/>
            <a:ext cx="7886700" cy="1325563"/>
          </a:xfrm>
          <a:prstGeom prst="rect">
            <a:avLst/>
          </a:prstGeom>
        </p:spPr>
        <p:txBody>
          <a:bodyPr/>
          <a:lstStyle/>
          <a:p>
            <a:r>
              <a:rPr lang="en-US"/>
              <a:t>Click to edit Master title style</a:t>
            </a:r>
          </a:p>
        </p:txBody>
      </p:sp>
      <p:sp>
        <p:nvSpPr>
          <p:cNvPr id="4" name="Rectangle 18">
            <a:extLst>
              <a:ext uri="{FF2B5EF4-FFF2-40B4-BE49-F238E27FC236}">
                <a16:creationId xmlns:a16="http://schemas.microsoft.com/office/drawing/2014/main" id="{8365A646-A750-4DBB-9B76-B99FA190BCDD}"/>
              </a:ext>
            </a:extLst>
          </p:cNvPr>
          <p:cNvSpPr txBox="1">
            <a:spLocks noChangeArrowheads="1"/>
          </p:cNvSpPr>
          <p:nvPr userDrawn="1"/>
        </p:nvSpPr>
        <p:spPr>
          <a:xfrm>
            <a:off x="6631781" y="6413504"/>
            <a:ext cx="2133600" cy="365125"/>
          </a:xfrm>
          <a:prstGeom prst="rect">
            <a:avLst/>
          </a:prstGeom>
        </p:spPr>
        <p:txBody>
          <a:bodyPr vert="horz" lIns="68580" tIns="34290" rIns="68580" bIns="34290" rtlCol="0" anchor="ctr"/>
          <a:lstStyle>
            <a:defPPr>
              <a:defRPr lang="en-US"/>
            </a:defPPr>
            <a:lvl1pPr marL="0" algn="ctr" defTabSz="457200" rtl="0" eaLnBrk="1" latinLnBrk="0" hangingPunct="1">
              <a:defRPr sz="16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247F82B4-C1C6-41B7-921F-9A7A1594B968}" type="slidenum">
              <a:rPr lang="en-US" sz="1200" smtClean="0"/>
              <a:pPr>
                <a:defRPr/>
              </a:pPr>
              <a:t>‹#›</a:t>
            </a:fld>
            <a:endParaRPr lang="en-US" sz="1200" dirty="0"/>
          </a:p>
        </p:txBody>
      </p:sp>
    </p:spTree>
    <p:extLst>
      <p:ext uri="{BB962C8B-B14F-4D97-AF65-F5344CB8AC3E}">
        <p14:creationId xmlns:p14="http://schemas.microsoft.com/office/powerpoint/2010/main" val="2079112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1"/>
            <a:ext cx="5029200" cy="711081"/>
          </a:xfrm>
        </p:spPr>
        <p:txBody>
          <a:bodyPr>
            <a:noAutofit/>
          </a:bodyPr>
          <a:lstStyle>
            <a:lvl1pPr>
              <a:defRPr sz="2700"/>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11/22/2024</a:t>
            </a:fld>
            <a:endParaRPr lang="en-US" dirty="0"/>
          </a:p>
        </p:txBody>
      </p:sp>
      <p:sp>
        <p:nvSpPr>
          <p:cNvPr id="4" name="Footer Placeholder 3"/>
          <p:cNvSpPr>
            <a:spLocks noGrp="1"/>
          </p:cNvSpPr>
          <p:nvPr>
            <p:ph type="ftr" sz="quarter" idx="11"/>
          </p:nvPr>
        </p:nvSpPr>
        <p:spPr/>
        <p:txBody>
          <a:bodyPr/>
          <a:lstStyle/>
          <a:p>
            <a:r>
              <a:rPr lang="en-US" dirty="0"/>
              <a:t>SlideModel.com</a:t>
            </a:r>
          </a:p>
        </p:txBody>
      </p:sp>
      <p:sp>
        <p:nvSpPr>
          <p:cNvPr id="8" name="Text Placeholder 8"/>
          <p:cNvSpPr>
            <a:spLocks noGrp="1"/>
          </p:cNvSpPr>
          <p:nvPr>
            <p:ph type="body" sz="quarter" idx="13" hasCustomPrompt="1"/>
          </p:nvPr>
        </p:nvSpPr>
        <p:spPr>
          <a:xfrm>
            <a:off x="5610226" y="362139"/>
            <a:ext cx="3086100" cy="533400"/>
          </a:xfrm>
        </p:spPr>
        <p:txBody>
          <a:bodyPr anchor="ctr">
            <a:noAutofit/>
          </a:bodyPr>
          <a:lstStyle>
            <a:lvl1pPr marL="0" indent="0" algn="r">
              <a:buNone/>
              <a:defRPr sz="1500" baseline="0">
                <a:solidFill>
                  <a:schemeClr val="tx1">
                    <a:lumMod val="50000"/>
                    <a:lumOff val="50000"/>
                  </a:schemeClr>
                </a:solidFill>
              </a:defRPr>
            </a:lvl1pPr>
          </a:lstStyle>
          <a:p>
            <a:pPr lvl="0"/>
            <a:r>
              <a:rPr lang="en-US" dirty="0"/>
              <a:t>Breadcrumb 1 &gt; Breadcrumb 2</a:t>
            </a:r>
            <a:endParaRPr lang="es-UY" dirty="0"/>
          </a:p>
        </p:txBody>
      </p:sp>
      <p:sp>
        <p:nvSpPr>
          <p:cNvPr id="13" name="Rectangle 12">
            <a:extLst>
              <a:ext uri="{FF2B5EF4-FFF2-40B4-BE49-F238E27FC236}">
                <a16:creationId xmlns:a16="http://schemas.microsoft.com/office/drawing/2014/main" id="{B67CC880-DB35-4032-89E9-A6EF77385B26}"/>
              </a:ext>
            </a:extLst>
          </p:cNvPr>
          <p:cNvSpPr/>
          <p:nvPr userDrawn="1"/>
        </p:nvSpPr>
        <p:spPr>
          <a:xfrm>
            <a:off x="-4825" y="6789059"/>
            <a:ext cx="9154800" cy="77821"/>
          </a:xfrm>
          <a:prstGeom prst="rect">
            <a:avLst/>
          </a:prstGeom>
          <a:solidFill>
            <a:srgbClr val="FFC000"/>
          </a:solidFill>
          <a:ln w="12700" cap="flat" cmpd="sng" algn="ctr">
            <a:noFill/>
            <a:prstDash val="solid"/>
            <a:miter lim="800000"/>
          </a:ln>
          <a:effectLst/>
        </p:spPr>
        <p:txBody>
          <a:bodyPr rtlCol="0" anchor="ctr"/>
          <a:lstStyle/>
          <a:p>
            <a:pPr algn="ctr">
              <a:defRPr/>
            </a:pPr>
            <a:endParaRPr lang="ro-RO" kern="0">
              <a:solidFill>
                <a:prstClr val="white"/>
              </a:solidFill>
            </a:endParaRPr>
          </a:p>
        </p:txBody>
      </p:sp>
    </p:spTree>
    <p:extLst>
      <p:ext uri="{BB962C8B-B14F-4D97-AF65-F5344CB8AC3E}">
        <p14:creationId xmlns:p14="http://schemas.microsoft.com/office/powerpoint/2010/main" val="785874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6" name="Rectangle 18">
            <a:extLst>
              <a:ext uri="{FF2B5EF4-FFF2-40B4-BE49-F238E27FC236}">
                <a16:creationId xmlns:a16="http://schemas.microsoft.com/office/drawing/2014/main" id="{036FB6A8-9F7E-4FD6-8E56-33ED81FF327E}"/>
              </a:ext>
            </a:extLst>
          </p:cNvPr>
          <p:cNvSpPr>
            <a:spLocks noGrp="1" noChangeArrowheads="1"/>
          </p:cNvSpPr>
          <p:nvPr>
            <p:ph type="sldNum" sz="quarter" idx="12"/>
          </p:nvPr>
        </p:nvSpPr>
        <p:spPr>
          <a:xfrm>
            <a:off x="6553200" y="6356354"/>
            <a:ext cx="2133600" cy="365125"/>
          </a:xfrm>
        </p:spPr>
        <p:txBody>
          <a:bodyPr/>
          <a:lstStyle>
            <a:lvl1pPr algn="ctr">
              <a:defRPr sz="1200" b="1">
                <a:solidFill>
                  <a:schemeClr val="tx1"/>
                </a:solidFill>
              </a:defRPr>
            </a:lvl1pPr>
          </a:lstStyle>
          <a:p>
            <a:pPr>
              <a:defRPr/>
            </a:pPr>
            <a:fld id="{247F82B4-C1C6-41B7-921F-9A7A1594B968}" type="slidenum">
              <a:rPr lang="en-US" smtClean="0"/>
              <a:pPr>
                <a:defRPr/>
              </a:pPr>
              <a:t>‹#›</a:t>
            </a:fld>
            <a:endParaRPr lang="en-US"/>
          </a:p>
        </p:txBody>
      </p:sp>
    </p:spTree>
    <p:extLst>
      <p:ext uri="{BB962C8B-B14F-4D97-AF65-F5344CB8AC3E}">
        <p14:creationId xmlns:p14="http://schemas.microsoft.com/office/powerpoint/2010/main" val="317360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4FB56-2899-8C46-BA2F-7286622CD56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046E8E1-DAA5-2446-8E88-D5221356935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CB5E0A-BBCC-16CB-18F8-D8DE9A33C57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C602CCC-F5E4-AF7D-B70D-C4BD6B7782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7C2B33-9F68-BFDB-3538-E4A1BDB16BEA}"/>
              </a:ext>
            </a:extLst>
          </p:cNvPr>
          <p:cNvSpPr>
            <a:spLocks noGrp="1"/>
          </p:cNvSpPr>
          <p:nvPr>
            <p:ph type="sldNum" sz="quarter" idx="12"/>
          </p:nvPr>
        </p:nvSpPr>
        <p:spPr/>
        <p:txBody>
          <a:bodyPr/>
          <a:lstStyle>
            <a:lvl1pPr>
              <a:defRPr/>
            </a:lvl1pPr>
          </a:lstStyle>
          <a:p>
            <a:fld id="{7A1E8859-6ACF-44A1-9670-3342736DE7FD}" type="slidenum">
              <a:rPr lang="en-US" altLang="en-US"/>
              <a:pPr/>
              <a:t>‹#›</a:t>
            </a:fld>
            <a:endParaRPr lang="en-US" altLang="en-US"/>
          </a:p>
        </p:txBody>
      </p:sp>
    </p:spTree>
    <p:extLst>
      <p:ext uri="{BB962C8B-B14F-4D97-AF65-F5344CB8AC3E}">
        <p14:creationId xmlns:p14="http://schemas.microsoft.com/office/powerpoint/2010/main" val="2855784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en-US" noProof="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noProof="0"/>
              <a:t>Click to edit Master subtitle style</a:t>
            </a:r>
          </a:p>
        </p:txBody>
      </p:sp>
      <p:sp>
        <p:nvSpPr>
          <p:cNvPr id="4" name="Slide Number Placeholder 5">
            <a:extLst>
              <a:ext uri="{FF2B5EF4-FFF2-40B4-BE49-F238E27FC236}">
                <a16:creationId xmlns:a16="http://schemas.microsoft.com/office/drawing/2014/main" id="{F49D79FB-EF78-CE73-2DB8-7FB26AED206A}"/>
              </a:ext>
            </a:extLst>
          </p:cNvPr>
          <p:cNvSpPr>
            <a:spLocks noGrp="1"/>
          </p:cNvSpPr>
          <p:nvPr>
            <p:ph type="sldNum" sz="quarter" idx="10"/>
            <p:custDataLst>
              <p:tags r:id="rId1"/>
            </p:custDataLst>
          </p:nvPr>
        </p:nvSpPr>
        <p:spPr/>
        <p:txBody>
          <a:bodyPr/>
          <a:lstStyle>
            <a:lvl1pPr>
              <a:defRPr/>
            </a:lvl1pPr>
          </a:lstStyle>
          <a:p>
            <a:fld id="{66456A7C-3CF8-40B6-8977-27F2682D07CA}" type="slidenum">
              <a:rPr lang="en-US" altLang="en-US"/>
              <a:pPr/>
              <a:t>‹#›</a:t>
            </a:fld>
            <a:endParaRPr lang="en-US" altLang="en-US"/>
          </a:p>
        </p:txBody>
      </p:sp>
      <p:sp>
        <p:nvSpPr>
          <p:cNvPr id="5" name="Date Placeholder 3">
            <a:extLst>
              <a:ext uri="{FF2B5EF4-FFF2-40B4-BE49-F238E27FC236}">
                <a16:creationId xmlns:a16="http://schemas.microsoft.com/office/drawing/2014/main" id="{E0E4F1BE-90CC-7DF5-2773-FE309898D1DC}"/>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sym typeface="Wingdings" charset="2"/>
              </a:rPr>
              <a:t>Date of download:  mm/dd/yyyy</a:t>
            </a:r>
          </a:p>
        </p:txBody>
      </p:sp>
      <p:sp>
        <p:nvSpPr>
          <p:cNvPr id="6" name="Footer Placeholder 4">
            <a:extLst>
              <a:ext uri="{FF2B5EF4-FFF2-40B4-BE49-F238E27FC236}">
                <a16:creationId xmlns:a16="http://schemas.microsoft.com/office/drawing/2014/main" id="{8D1E6DFE-D57C-5AD1-3278-3D1F660EB722}"/>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403215738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en-US" noProof="0"/>
              <a:t>Click to edit Master title style</a:t>
            </a:r>
          </a:p>
        </p:txBody>
      </p:sp>
      <p:sp>
        <p:nvSpPr>
          <p:cNvPr id="3" name="Content Placeholder 2"/>
          <p:cNvSpPr>
            <a:spLocks noGrp="1"/>
          </p:cNvSpPr>
          <p:nvPr>
            <p:ph idx="1"/>
          </p:nvPr>
        </p:nvSpPr>
        <p:spPr>
          <a:xfrm>
            <a:off x="457200" y="1600200"/>
            <a:ext cx="8229600" cy="4525962"/>
          </a:xfrm>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Slide Number Placeholder 5">
            <a:extLst>
              <a:ext uri="{FF2B5EF4-FFF2-40B4-BE49-F238E27FC236}">
                <a16:creationId xmlns:a16="http://schemas.microsoft.com/office/drawing/2014/main" id="{754E908F-68AB-BE05-475F-3F81B0998ADE}"/>
              </a:ext>
            </a:extLst>
          </p:cNvPr>
          <p:cNvSpPr>
            <a:spLocks noGrp="1"/>
          </p:cNvSpPr>
          <p:nvPr>
            <p:ph type="sldNum" sz="quarter" idx="10"/>
            <p:custDataLst>
              <p:tags r:id="rId1"/>
            </p:custDataLst>
          </p:nvPr>
        </p:nvSpPr>
        <p:spPr/>
        <p:txBody>
          <a:bodyPr/>
          <a:lstStyle>
            <a:lvl1pPr>
              <a:defRPr/>
            </a:lvl1pPr>
          </a:lstStyle>
          <a:p>
            <a:fld id="{E31078B5-C9C0-4F27-953A-72C0E3476585}" type="slidenum">
              <a:rPr lang="en-US" altLang="en-US"/>
              <a:pPr/>
              <a:t>‹#›</a:t>
            </a:fld>
            <a:endParaRPr lang="en-US" altLang="en-US"/>
          </a:p>
        </p:txBody>
      </p:sp>
      <p:sp>
        <p:nvSpPr>
          <p:cNvPr id="5" name="Date Placeholder 3">
            <a:extLst>
              <a:ext uri="{FF2B5EF4-FFF2-40B4-BE49-F238E27FC236}">
                <a16:creationId xmlns:a16="http://schemas.microsoft.com/office/drawing/2014/main" id="{3FDE68CE-6B64-E5C8-9A36-9CEC9750A85F}"/>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sym typeface="Wingdings" charset="2"/>
              </a:rPr>
              <a:t>Date of download:  mm/dd/yyyy</a:t>
            </a:r>
          </a:p>
        </p:txBody>
      </p:sp>
      <p:sp>
        <p:nvSpPr>
          <p:cNvPr id="6" name="Footer Placeholder 4">
            <a:extLst>
              <a:ext uri="{FF2B5EF4-FFF2-40B4-BE49-F238E27FC236}">
                <a16:creationId xmlns:a16="http://schemas.microsoft.com/office/drawing/2014/main" id="{6AC6CD52-0A7C-C6B1-B276-83E0BE2B2F3D}"/>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22959361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en-US" noProof="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en-US" noProof="0"/>
              <a:t>Click to edit Master text styles</a:t>
            </a:r>
          </a:p>
        </p:txBody>
      </p:sp>
      <p:sp>
        <p:nvSpPr>
          <p:cNvPr id="4" name="Slide Number Placeholder 5">
            <a:extLst>
              <a:ext uri="{FF2B5EF4-FFF2-40B4-BE49-F238E27FC236}">
                <a16:creationId xmlns:a16="http://schemas.microsoft.com/office/drawing/2014/main" id="{83D38385-7BE7-EE73-F936-4C6CD7B1332A}"/>
              </a:ext>
            </a:extLst>
          </p:cNvPr>
          <p:cNvSpPr>
            <a:spLocks noGrp="1"/>
          </p:cNvSpPr>
          <p:nvPr>
            <p:ph type="sldNum" sz="quarter" idx="10"/>
            <p:custDataLst>
              <p:tags r:id="rId1"/>
            </p:custDataLst>
          </p:nvPr>
        </p:nvSpPr>
        <p:spPr/>
        <p:txBody>
          <a:bodyPr/>
          <a:lstStyle>
            <a:lvl1pPr>
              <a:defRPr/>
            </a:lvl1pPr>
          </a:lstStyle>
          <a:p>
            <a:fld id="{80C544C2-A309-44C0-A9FC-2284469D232B}" type="slidenum">
              <a:rPr lang="en-US" altLang="en-US"/>
              <a:pPr/>
              <a:t>‹#›</a:t>
            </a:fld>
            <a:endParaRPr lang="en-US" altLang="en-US"/>
          </a:p>
        </p:txBody>
      </p:sp>
      <p:sp>
        <p:nvSpPr>
          <p:cNvPr id="5" name="Date Placeholder 3">
            <a:extLst>
              <a:ext uri="{FF2B5EF4-FFF2-40B4-BE49-F238E27FC236}">
                <a16:creationId xmlns:a16="http://schemas.microsoft.com/office/drawing/2014/main" id="{ACF7D63F-D4BB-B1C4-40B9-49F179C3AFDD}"/>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sym typeface="Wingdings" charset="2"/>
              </a:rPr>
              <a:t>Date of download:  mm/dd/yyyy</a:t>
            </a:r>
          </a:p>
        </p:txBody>
      </p:sp>
      <p:sp>
        <p:nvSpPr>
          <p:cNvPr id="6" name="Footer Placeholder 4">
            <a:extLst>
              <a:ext uri="{FF2B5EF4-FFF2-40B4-BE49-F238E27FC236}">
                <a16:creationId xmlns:a16="http://schemas.microsoft.com/office/drawing/2014/main" id="{44F14D30-915B-5E85-01F5-1BEC0CD561D6}"/>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63968828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en-US" noProof="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6">
            <a:extLst>
              <a:ext uri="{FF2B5EF4-FFF2-40B4-BE49-F238E27FC236}">
                <a16:creationId xmlns:a16="http://schemas.microsoft.com/office/drawing/2014/main" id="{7EAFCF59-6BA3-68E0-8DB1-42888AD9A012}"/>
              </a:ext>
            </a:extLst>
          </p:cNvPr>
          <p:cNvSpPr>
            <a:spLocks noGrp="1"/>
          </p:cNvSpPr>
          <p:nvPr>
            <p:ph type="sldNum" sz="quarter" idx="10"/>
            <p:custDataLst>
              <p:tags r:id="rId1"/>
            </p:custDataLst>
          </p:nvPr>
        </p:nvSpPr>
        <p:spPr/>
        <p:txBody>
          <a:bodyPr/>
          <a:lstStyle>
            <a:lvl1pPr>
              <a:defRPr/>
            </a:lvl1pPr>
          </a:lstStyle>
          <a:p>
            <a:fld id="{568C85DA-0B5C-4DAC-BF78-6E80D5D89C88}" type="slidenum">
              <a:rPr lang="en-US" altLang="en-US"/>
              <a:pPr/>
              <a:t>‹#›</a:t>
            </a:fld>
            <a:endParaRPr lang="en-US" altLang="en-US"/>
          </a:p>
        </p:txBody>
      </p:sp>
      <p:sp>
        <p:nvSpPr>
          <p:cNvPr id="6" name="Date Placeholder 4">
            <a:extLst>
              <a:ext uri="{FF2B5EF4-FFF2-40B4-BE49-F238E27FC236}">
                <a16:creationId xmlns:a16="http://schemas.microsoft.com/office/drawing/2014/main" id="{49E46E27-7593-6334-9A63-97237BAB07DB}"/>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sym typeface="Wingdings" charset="2"/>
              </a:rPr>
              <a:t>Date of download:  mm/dd/yyyy</a:t>
            </a:r>
          </a:p>
        </p:txBody>
      </p:sp>
      <p:sp>
        <p:nvSpPr>
          <p:cNvPr id="7" name="Footer Placeholder 5">
            <a:extLst>
              <a:ext uri="{FF2B5EF4-FFF2-40B4-BE49-F238E27FC236}">
                <a16:creationId xmlns:a16="http://schemas.microsoft.com/office/drawing/2014/main" id="{3DDFC352-B027-1910-A2C5-5D30DCD311F0}"/>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4150697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en-US" noProof="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noProof="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noProof="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 name="Slide Number Placeholder 8">
            <a:extLst>
              <a:ext uri="{FF2B5EF4-FFF2-40B4-BE49-F238E27FC236}">
                <a16:creationId xmlns:a16="http://schemas.microsoft.com/office/drawing/2014/main" id="{854A1A02-9C85-04A7-949F-324C52BD28B4}"/>
              </a:ext>
            </a:extLst>
          </p:cNvPr>
          <p:cNvSpPr>
            <a:spLocks noGrp="1"/>
          </p:cNvSpPr>
          <p:nvPr>
            <p:ph type="sldNum" sz="quarter" idx="10"/>
            <p:custDataLst>
              <p:tags r:id="rId1"/>
            </p:custDataLst>
          </p:nvPr>
        </p:nvSpPr>
        <p:spPr/>
        <p:txBody>
          <a:bodyPr/>
          <a:lstStyle>
            <a:lvl1pPr>
              <a:defRPr/>
            </a:lvl1pPr>
          </a:lstStyle>
          <a:p>
            <a:fld id="{A1BABCCE-280E-4D90-B374-C7970B2B4547}" type="slidenum">
              <a:rPr lang="en-US" altLang="en-US"/>
              <a:pPr/>
              <a:t>‹#›</a:t>
            </a:fld>
            <a:endParaRPr lang="en-US" altLang="en-US"/>
          </a:p>
        </p:txBody>
      </p:sp>
      <p:sp>
        <p:nvSpPr>
          <p:cNvPr id="8" name="Date Placeholder 6">
            <a:extLst>
              <a:ext uri="{FF2B5EF4-FFF2-40B4-BE49-F238E27FC236}">
                <a16:creationId xmlns:a16="http://schemas.microsoft.com/office/drawing/2014/main" id="{A852BE40-2853-BEFB-84E3-1B203FBB538D}"/>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sym typeface="Wingdings" charset="2"/>
              </a:rPr>
              <a:t>Date of download:  mm/dd/yyyy</a:t>
            </a:r>
          </a:p>
        </p:txBody>
      </p:sp>
      <p:sp>
        <p:nvSpPr>
          <p:cNvPr id="9" name="Footer Placeholder 7">
            <a:extLst>
              <a:ext uri="{FF2B5EF4-FFF2-40B4-BE49-F238E27FC236}">
                <a16:creationId xmlns:a16="http://schemas.microsoft.com/office/drawing/2014/main" id="{723C3876-EDBC-C62F-46AC-2E0918E4B175}"/>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342844197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en-US" noProof="0"/>
              <a:t>Click to edit Master title style</a:t>
            </a:r>
          </a:p>
        </p:txBody>
      </p:sp>
      <p:sp>
        <p:nvSpPr>
          <p:cNvPr id="3" name="Slide Number Placeholder 5">
            <a:extLst>
              <a:ext uri="{FF2B5EF4-FFF2-40B4-BE49-F238E27FC236}">
                <a16:creationId xmlns:a16="http://schemas.microsoft.com/office/drawing/2014/main" id="{97B8A8C6-77AC-3872-9EB2-DDA7DD8686FB}"/>
              </a:ext>
            </a:extLst>
          </p:cNvPr>
          <p:cNvSpPr>
            <a:spLocks noGrp="1"/>
          </p:cNvSpPr>
          <p:nvPr>
            <p:ph type="sldNum" sz="quarter" idx="10"/>
            <p:custDataLst>
              <p:tags r:id="rId1"/>
            </p:custDataLst>
          </p:nvPr>
        </p:nvSpPr>
        <p:spPr/>
        <p:txBody>
          <a:bodyPr/>
          <a:lstStyle>
            <a:lvl1pPr>
              <a:defRPr/>
            </a:lvl1pPr>
          </a:lstStyle>
          <a:p>
            <a:fld id="{8428C2D9-C0D5-4F77-BF36-71C0FAF60095}" type="slidenum">
              <a:rPr lang="en-US" altLang="en-US"/>
              <a:pPr/>
              <a:t>‹#›</a:t>
            </a:fld>
            <a:endParaRPr lang="en-US" altLang="en-US"/>
          </a:p>
        </p:txBody>
      </p:sp>
      <p:sp>
        <p:nvSpPr>
          <p:cNvPr id="4" name="Date Placeholder 3">
            <a:extLst>
              <a:ext uri="{FF2B5EF4-FFF2-40B4-BE49-F238E27FC236}">
                <a16:creationId xmlns:a16="http://schemas.microsoft.com/office/drawing/2014/main" id="{9653B1B3-CCFF-599A-66F5-F6FF509710F2}"/>
              </a:ext>
            </a:extLst>
          </p:cNvPr>
          <p:cNvSpPr>
            <a:spLocks noGrp="1"/>
          </p:cNvSpPr>
          <p:nvPr>
            <p:ph type="dt" sz="half" idx="11"/>
            <p:custDataLst>
              <p:tags r:id="rId2"/>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Arial"/>
                <a:cs typeface="Arial"/>
                <a:sym typeface="Wingdings" charset="2"/>
              </a:defRPr>
            </a:pPr>
            <a:r>
              <a:rPr lang="en-US">
                <a:sym typeface="Wingdings" charset="2"/>
              </a:rPr>
              <a:t>Date of download:  mm/dd/yyyy</a:t>
            </a:r>
          </a:p>
        </p:txBody>
      </p:sp>
      <p:sp>
        <p:nvSpPr>
          <p:cNvPr id="5" name="Footer Placeholder 4">
            <a:extLst>
              <a:ext uri="{FF2B5EF4-FFF2-40B4-BE49-F238E27FC236}">
                <a16:creationId xmlns:a16="http://schemas.microsoft.com/office/drawing/2014/main" id="{92A71712-7633-C99E-4A31-76DA328A4110}"/>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216724177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FEB0E00-7861-0486-CF44-2EA51928EB6C}"/>
              </a:ext>
            </a:extLst>
          </p:cNvPr>
          <p:cNvSpPr>
            <a:spLocks noGrp="1"/>
          </p:cNvSpPr>
          <p:nvPr>
            <p:ph type="sldNum" sz="quarter" idx="10"/>
            <p:custDataLst>
              <p:tags r:id="rId1"/>
            </p:custDataLst>
          </p:nvPr>
        </p:nvSpPr>
        <p:spPr/>
        <p:txBody>
          <a:bodyPr/>
          <a:lstStyle>
            <a:lvl1pPr>
              <a:defRPr/>
            </a:lvl1pPr>
          </a:lstStyle>
          <a:p>
            <a:fld id="{890CC92C-6302-44A2-A6B4-E49C499A4955}" type="slidenum">
              <a:rPr lang="en-US" altLang="en-US"/>
              <a:pPr/>
              <a:t>‹#›</a:t>
            </a:fld>
            <a:endParaRPr lang="en-US" altLang="en-US"/>
          </a:p>
        </p:txBody>
      </p:sp>
      <p:sp>
        <p:nvSpPr>
          <p:cNvPr id="3" name="Date Placeholder 1">
            <a:extLst>
              <a:ext uri="{FF2B5EF4-FFF2-40B4-BE49-F238E27FC236}">
                <a16:creationId xmlns:a16="http://schemas.microsoft.com/office/drawing/2014/main" id="{4A20AF93-B061-45FB-77AC-CDC5496D4776}"/>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sym typeface="Wingdings" charset="2"/>
              </a:rPr>
              <a:t>Date of download:  mm/dd/yyyy</a:t>
            </a:r>
          </a:p>
        </p:txBody>
      </p:sp>
      <p:sp>
        <p:nvSpPr>
          <p:cNvPr id="4" name="Footer Placeholder 2">
            <a:extLst>
              <a:ext uri="{FF2B5EF4-FFF2-40B4-BE49-F238E27FC236}">
                <a16:creationId xmlns:a16="http://schemas.microsoft.com/office/drawing/2014/main" id="{61680F34-7AC4-26C2-BEAB-9591383B918A}"/>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116191352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en-US" noProof="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en-US" noProof="0"/>
              <a:t>Click to edit Master text styles</a:t>
            </a:r>
          </a:p>
        </p:txBody>
      </p:sp>
      <p:sp>
        <p:nvSpPr>
          <p:cNvPr id="5" name="Slide Number Placeholder 6">
            <a:extLst>
              <a:ext uri="{FF2B5EF4-FFF2-40B4-BE49-F238E27FC236}">
                <a16:creationId xmlns:a16="http://schemas.microsoft.com/office/drawing/2014/main" id="{1FEA1057-5C20-764E-3BF5-381DF6605A04}"/>
              </a:ext>
            </a:extLst>
          </p:cNvPr>
          <p:cNvSpPr>
            <a:spLocks noGrp="1"/>
          </p:cNvSpPr>
          <p:nvPr>
            <p:ph type="sldNum" sz="quarter" idx="10"/>
            <p:custDataLst>
              <p:tags r:id="rId1"/>
            </p:custDataLst>
          </p:nvPr>
        </p:nvSpPr>
        <p:spPr/>
        <p:txBody>
          <a:bodyPr/>
          <a:lstStyle>
            <a:lvl1pPr>
              <a:defRPr/>
            </a:lvl1pPr>
          </a:lstStyle>
          <a:p>
            <a:fld id="{BE34BCAA-1245-4DC7-8238-5768AB4C5951}" type="slidenum">
              <a:rPr lang="en-US" altLang="en-US"/>
              <a:pPr/>
              <a:t>‹#›</a:t>
            </a:fld>
            <a:endParaRPr lang="en-US" altLang="en-US"/>
          </a:p>
        </p:txBody>
      </p:sp>
      <p:sp>
        <p:nvSpPr>
          <p:cNvPr id="6" name="Date Placeholder 4">
            <a:extLst>
              <a:ext uri="{FF2B5EF4-FFF2-40B4-BE49-F238E27FC236}">
                <a16:creationId xmlns:a16="http://schemas.microsoft.com/office/drawing/2014/main" id="{1379A9ED-A459-C3A1-CA94-EA0498E6A731}"/>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sym typeface="Wingdings" charset="2"/>
              </a:rPr>
              <a:t>Date of download:  mm/dd/yyyy</a:t>
            </a:r>
          </a:p>
        </p:txBody>
      </p:sp>
      <p:sp>
        <p:nvSpPr>
          <p:cNvPr id="7" name="Footer Placeholder 5">
            <a:extLst>
              <a:ext uri="{FF2B5EF4-FFF2-40B4-BE49-F238E27FC236}">
                <a16:creationId xmlns:a16="http://schemas.microsoft.com/office/drawing/2014/main" id="{41E9C45C-9769-54C6-D145-6B2B7DC1A40E}"/>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35027179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en-US" noProof="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en-US" noProof="0"/>
              <a:t>Click to edit Master text styles</a:t>
            </a:r>
          </a:p>
        </p:txBody>
      </p:sp>
      <p:sp>
        <p:nvSpPr>
          <p:cNvPr id="5" name="Slide Number Placeholder 6">
            <a:extLst>
              <a:ext uri="{FF2B5EF4-FFF2-40B4-BE49-F238E27FC236}">
                <a16:creationId xmlns:a16="http://schemas.microsoft.com/office/drawing/2014/main" id="{A10B906F-5686-8BBE-0DD4-B8A78FE43029}"/>
              </a:ext>
            </a:extLst>
          </p:cNvPr>
          <p:cNvSpPr>
            <a:spLocks noGrp="1"/>
          </p:cNvSpPr>
          <p:nvPr>
            <p:ph type="sldNum" sz="quarter" idx="10"/>
            <p:custDataLst>
              <p:tags r:id="rId1"/>
            </p:custDataLst>
          </p:nvPr>
        </p:nvSpPr>
        <p:spPr/>
        <p:txBody>
          <a:bodyPr/>
          <a:lstStyle>
            <a:lvl1pPr>
              <a:defRPr/>
            </a:lvl1pPr>
          </a:lstStyle>
          <a:p>
            <a:fld id="{22F83FEA-3FFA-4DD7-8FC8-81984BE1BCA8}" type="slidenum">
              <a:rPr lang="en-US" altLang="en-US"/>
              <a:pPr/>
              <a:t>‹#›</a:t>
            </a:fld>
            <a:endParaRPr lang="en-US" altLang="en-US"/>
          </a:p>
        </p:txBody>
      </p:sp>
      <p:sp>
        <p:nvSpPr>
          <p:cNvPr id="6" name="Date Placeholder 4">
            <a:extLst>
              <a:ext uri="{FF2B5EF4-FFF2-40B4-BE49-F238E27FC236}">
                <a16:creationId xmlns:a16="http://schemas.microsoft.com/office/drawing/2014/main" id="{28CFED6C-A756-2DC6-461B-BEADA5889636}"/>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sym typeface="Wingdings" charset="2"/>
              </a:rPr>
              <a:t>Date of download:  mm/dd/yyyy</a:t>
            </a:r>
          </a:p>
        </p:txBody>
      </p:sp>
      <p:sp>
        <p:nvSpPr>
          <p:cNvPr id="7" name="Footer Placeholder 5">
            <a:extLst>
              <a:ext uri="{FF2B5EF4-FFF2-40B4-BE49-F238E27FC236}">
                <a16:creationId xmlns:a16="http://schemas.microsoft.com/office/drawing/2014/main" id="{7A5CAC15-1FB9-66F7-57D2-FA2DCBCBB6A3}"/>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399109295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en-US" noProof="0"/>
              <a:t>Click to edit Master title style</a:t>
            </a:r>
          </a:p>
        </p:txBody>
      </p:sp>
      <p:sp>
        <p:nvSpPr>
          <p:cNvPr id="3" name="Vertical Text Placeholder 2"/>
          <p:cNvSpPr>
            <a:spLocks noGrp="1"/>
          </p:cNvSpPr>
          <p:nvPr>
            <p:ph type="body" orient="vert" idx="1"/>
          </p:nvPr>
        </p:nvSpPr>
        <p:spPr>
          <a:xfrm>
            <a:off x="457200" y="1600200"/>
            <a:ext cx="8229600" cy="4525962"/>
          </a:xfrm>
        </p:spPr>
        <p:txBody>
          <a:bodyPr vert="eaVert"/>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Slide Number Placeholder 5">
            <a:extLst>
              <a:ext uri="{FF2B5EF4-FFF2-40B4-BE49-F238E27FC236}">
                <a16:creationId xmlns:a16="http://schemas.microsoft.com/office/drawing/2014/main" id="{7D52D24F-1120-01CD-C07F-E9C1C1A72A3E}"/>
              </a:ext>
            </a:extLst>
          </p:cNvPr>
          <p:cNvSpPr>
            <a:spLocks noGrp="1"/>
          </p:cNvSpPr>
          <p:nvPr>
            <p:ph type="sldNum" sz="quarter" idx="10"/>
            <p:custDataLst>
              <p:tags r:id="rId1"/>
            </p:custDataLst>
          </p:nvPr>
        </p:nvSpPr>
        <p:spPr/>
        <p:txBody>
          <a:bodyPr/>
          <a:lstStyle>
            <a:lvl1pPr>
              <a:defRPr/>
            </a:lvl1pPr>
          </a:lstStyle>
          <a:p>
            <a:fld id="{A7937A9B-B0BB-44CB-B97D-43146F9A5745}" type="slidenum">
              <a:rPr lang="en-US" altLang="en-US"/>
              <a:pPr/>
              <a:t>‹#›</a:t>
            </a:fld>
            <a:endParaRPr lang="en-US" altLang="en-US"/>
          </a:p>
        </p:txBody>
      </p:sp>
      <p:sp>
        <p:nvSpPr>
          <p:cNvPr id="5" name="Date Placeholder 3">
            <a:extLst>
              <a:ext uri="{FF2B5EF4-FFF2-40B4-BE49-F238E27FC236}">
                <a16:creationId xmlns:a16="http://schemas.microsoft.com/office/drawing/2014/main" id="{CDE2E5C1-476F-F123-8405-C88CCCC65125}"/>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sym typeface="Wingdings" charset="2"/>
              </a:rPr>
              <a:t>Date of download:  mm/dd/yyyy</a:t>
            </a:r>
          </a:p>
        </p:txBody>
      </p:sp>
      <p:sp>
        <p:nvSpPr>
          <p:cNvPr id="6" name="Footer Placeholder 4">
            <a:extLst>
              <a:ext uri="{FF2B5EF4-FFF2-40B4-BE49-F238E27FC236}">
                <a16:creationId xmlns:a16="http://schemas.microsoft.com/office/drawing/2014/main" id="{E7E9176F-EF27-CCCE-E44E-337FCDC127A3}"/>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19237626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44EB-01E1-E443-8E76-59E3BBF05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61ECDE-27FE-B242-816B-9D168E26FB9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294D9-933D-9844-8042-06761CCB789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49F1F-202F-1B89-7906-E1DE8CF2AFA8}"/>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88787A8-80D0-03FB-900A-CC8723684D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FCFDA20-FBF7-4D64-45E2-F013D3802974}"/>
              </a:ext>
            </a:extLst>
          </p:cNvPr>
          <p:cNvSpPr>
            <a:spLocks noGrp="1"/>
          </p:cNvSpPr>
          <p:nvPr>
            <p:ph type="sldNum" sz="quarter" idx="12"/>
          </p:nvPr>
        </p:nvSpPr>
        <p:spPr/>
        <p:txBody>
          <a:bodyPr/>
          <a:lstStyle>
            <a:lvl1pPr>
              <a:defRPr/>
            </a:lvl1pPr>
          </a:lstStyle>
          <a:p>
            <a:fld id="{7D6278E3-AD6D-478C-8171-286225A1AE87}" type="slidenum">
              <a:rPr lang="en-US" altLang="en-US"/>
              <a:pPr/>
              <a:t>‹#›</a:t>
            </a:fld>
            <a:endParaRPr lang="en-US" altLang="en-US"/>
          </a:p>
        </p:txBody>
      </p:sp>
    </p:spTree>
    <p:extLst>
      <p:ext uri="{BB962C8B-B14F-4D97-AF65-F5344CB8AC3E}">
        <p14:creationId xmlns:p14="http://schemas.microsoft.com/office/powerpoint/2010/main" val="1795148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en-US" noProof="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Slide Number Placeholder 5">
            <a:extLst>
              <a:ext uri="{FF2B5EF4-FFF2-40B4-BE49-F238E27FC236}">
                <a16:creationId xmlns:a16="http://schemas.microsoft.com/office/drawing/2014/main" id="{074FA0E6-5F85-19C2-3955-3FC8AA8D2378}"/>
              </a:ext>
            </a:extLst>
          </p:cNvPr>
          <p:cNvSpPr>
            <a:spLocks noGrp="1"/>
          </p:cNvSpPr>
          <p:nvPr>
            <p:ph type="sldNum" sz="quarter" idx="10"/>
            <p:custDataLst>
              <p:tags r:id="rId1"/>
            </p:custDataLst>
          </p:nvPr>
        </p:nvSpPr>
        <p:spPr/>
        <p:txBody>
          <a:bodyPr/>
          <a:lstStyle>
            <a:lvl1pPr>
              <a:defRPr/>
            </a:lvl1pPr>
          </a:lstStyle>
          <a:p>
            <a:fld id="{797904BA-8FA0-4CEA-96BF-A6A52CC3D7B9}" type="slidenum">
              <a:rPr lang="en-US" altLang="en-US"/>
              <a:pPr/>
              <a:t>‹#›</a:t>
            </a:fld>
            <a:endParaRPr lang="en-US" altLang="en-US"/>
          </a:p>
        </p:txBody>
      </p:sp>
      <p:sp>
        <p:nvSpPr>
          <p:cNvPr id="5" name="Date Placeholder 3">
            <a:extLst>
              <a:ext uri="{FF2B5EF4-FFF2-40B4-BE49-F238E27FC236}">
                <a16:creationId xmlns:a16="http://schemas.microsoft.com/office/drawing/2014/main" id="{DFEF5EB8-72CF-EEF2-DF97-0320AEA34DE7}"/>
              </a:ext>
            </a:extLst>
          </p:cNvPr>
          <p:cNvSpPr>
            <a:spLocks noGrp="1"/>
          </p:cNvSpPr>
          <p:nvPr>
            <p:ph type="dt" sz="half" idx="11"/>
            <p:custDataLst>
              <p:tags r:id="rId2"/>
            </p:custDataLst>
          </p:nvPr>
        </p:nvSpPr>
        <p:spPr/>
        <p:txBody>
          <a:bodyPr wrap="square" numCol="1" anchorCtr="0" compatLnSpc="1">
            <a:prstTxWarp prst="textNoShape">
              <a:avLst/>
            </a:prstTxWarp>
          </a:bodyPr>
          <a:lstStyle>
            <a:lvl1pPr>
              <a:defRPr>
                <a:solidFill>
                  <a:srgbClr val="898989"/>
                </a:solidFill>
                <a:ea typeface="ＭＳ Ｐゴシック" charset="0"/>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ＭＳ Ｐゴシック" charset="0"/>
                <a:cs typeface="Arial"/>
                <a:sym typeface="Wingdings" charset="2"/>
              </a:defRPr>
            </a:pPr>
            <a:r>
              <a:rPr lang="en-US">
                <a:sym typeface="Wingdings" charset="2"/>
              </a:rPr>
              <a:t>Date of download:  mm/dd/yyyy</a:t>
            </a:r>
          </a:p>
        </p:txBody>
      </p:sp>
      <p:sp>
        <p:nvSpPr>
          <p:cNvPr id="6" name="Footer Placeholder 4">
            <a:extLst>
              <a:ext uri="{FF2B5EF4-FFF2-40B4-BE49-F238E27FC236}">
                <a16:creationId xmlns:a16="http://schemas.microsoft.com/office/drawing/2014/main" id="{E181523A-D603-91BD-EF3D-9A8FCD769276}"/>
              </a:ext>
            </a:extLst>
          </p:cNvPr>
          <p:cNvSpPr>
            <a:spLocks noGrp="1"/>
          </p:cNvSpPr>
          <p:nvPr>
            <p:ph type="ftr" sz="quarter" idx="12"/>
            <p:custDataLst>
              <p:tags r:id="rId3"/>
            </p:custDataLst>
          </p:nvPr>
        </p:nvSpPr>
        <p:spPr/>
        <p:txBody>
          <a:bodyPr/>
          <a:lstStyle>
            <a:lvl1pPr>
              <a:defRPr/>
            </a:lvl1pPr>
          </a:lstStyle>
          <a:p>
            <a:r>
              <a:rPr lang="en-US" altLang="en-US"/>
              <a:t>Copyright © 2012 American Medical Association. All rights reserved.</a:t>
            </a:r>
          </a:p>
        </p:txBody>
      </p:sp>
    </p:spTree>
    <p:extLst>
      <p:ext uri="{BB962C8B-B14F-4D97-AF65-F5344CB8AC3E}">
        <p14:creationId xmlns:p14="http://schemas.microsoft.com/office/powerpoint/2010/main" val="401197906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C79B5-DE00-EB24-EFC4-F45B51AF4F70}"/>
              </a:ext>
            </a:extLst>
          </p:cNvPr>
          <p:cNvSpPr txBox="1"/>
          <p:nvPr>
            <p:custDataLst>
              <p:tags r:id="rId1"/>
            </p:custDataLst>
          </p:nvPr>
        </p:nvSpPr>
        <p:spPr bwMode="auto">
          <a:xfrm>
            <a:off x="457200" y="350838"/>
            <a:ext cx="8229600" cy="1020762"/>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3000" i="1">
                <a:ln w="9525" cap="flat" cmpd="sng" algn="ctr">
                  <a:noFill/>
                  <a:prstDash val="solid"/>
                  <a:round/>
                  <a:headEnd type="none" w="med" len="med"/>
                  <a:tailEnd type="none" w="med" len="med"/>
                </a:ln>
                <a:solidFill>
                  <a:srgbClr val="000000"/>
                </a:solidFill>
                <a:latin typeface="Times New Roman" pitchFamily="18" charset="0"/>
                <a:sym typeface="Wingdings"/>
              </a:rPr>
              <a:t>SCM6 White Label Figure</a:t>
            </a:r>
          </a:p>
        </p:txBody>
      </p:sp>
      <p:sp>
        <p:nvSpPr>
          <p:cNvPr id="3" name="Footer Placeholder 4">
            <a:extLst>
              <a:ext uri="{FF2B5EF4-FFF2-40B4-BE49-F238E27FC236}">
                <a16:creationId xmlns:a16="http://schemas.microsoft.com/office/drawing/2014/main" id="{58EF12B5-9D6C-4F47-A50C-0330BF2F975E}"/>
              </a:ext>
            </a:extLst>
          </p:cNvPr>
          <p:cNvSpPr txBox="1"/>
          <p:nvPr>
            <p:custDataLst>
              <p:tags r:id="rId2"/>
            </p:custDataLst>
          </p:nvPr>
        </p:nvSpPr>
        <p:spPr bwMode="auto">
          <a:xfrm>
            <a:off x="3124200" y="6248400"/>
            <a:ext cx="3886200" cy="365125"/>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a:solidFill>
                  <a:srgbClr val="898989"/>
                </a:solidFill>
              </a:rPr>
              <a:t>Copyright © The Publisher. All rights reserved.</a:t>
            </a:r>
          </a:p>
        </p:txBody>
      </p:sp>
      <p:sp>
        <p:nvSpPr>
          <p:cNvPr id="7" name="Text Placeholder 2"/>
          <p:cNvSpPr>
            <a:spLocks noGrp="1"/>
          </p:cNvSpPr>
          <p:nvPr>
            <p:ph idx="1"/>
          </p:nvPr>
        </p:nvSpPr>
        <p:spPr>
          <a:xfrm>
            <a:off x="457200" y="5105400"/>
            <a:ext cx="8229600" cy="1066800"/>
          </a:xfrm>
          <a:prstGeom prst="rect">
            <a:avLst/>
          </a:prstGeom>
        </p:spPr>
        <p:txBody>
          <a:bodyPr rtlCol="0">
            <a:normAutofit/>
          </a:bodyPr>
          <a:lstStyle>
            <a:lvl1pPr algn="l">
              <a:defRPr sz="1200" b="1" i="0"/>
            </a:lvl1pPr>
          </a:lstStyle>
          <a:p>
            <a:pPr lvl="0"/>
            <a:r>
              <a:rPr lang="en-US" altLang="en-US" noProof="0"/>
              <a:t>Figure legend:</a:t>
            </a:r>
          </a:p>
        </p:txBody>
      </p:sp>
      <p:sp>
        <p:nvSpPr>
          <p:cNvPr id="4" name="Date Placeholder 3">
            <a:extLst>
              <a:ext uri="{FF2B5EF4-FFF2-40B4-BE49-F238E27FC236}">
                <a16:creationId xmlns:a16="http://schemas.microsoft.com/office/drawing/2014/main" id="{F6394D6A-3B4C-A461-76AB-8408EF8FFAD3}"/>
              </a:ext>
            </a:extLst>
          </p:cNvPr>
          <p:cNvSpPr>
            <a:spLocks noGrp="1"/>
          </p:cNvSpPr>
          <p:nvPr>
            <p:ph type="dt" sz="half" idx="10"/>
            <p:custDataLst>
              <p:tags r:id="rId3"/>
            </p:custDataLst>
          </p:nvPr>
        </p:nvSpPr>
        <p:spPr/>
        <p:txBody>
          <a:bodyPr/>
          <a:lstStyle>
            <a:lvl1pPr algn="l">
              <a:defRPr sz="1200">
                <a:solidFill>
                  <a:srgbClr val="898989"/>
                </a:solidFill>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Arial"/>
                <a:cs typeface="Arial"/>
                <a:sym typeface="Wingdings" charset="2"/>
              </a:defRPr>
            </a:pPr>
            <a:r>
              <a:rPr lang="en-US">
                <a:sym typeface="Wingdings" charset="2"/>
              </a:rPr>
              <a:t>Date of download:  mm/dd/yyyy</a:t>
            </a:r>
          </a:p>
        </p:txBody>
      </p:sp>
    </p:spTree>
    <p:extLst>
      <p:ext uri="{BB962C8B-B14F-4D97-AF65-F5344CB8AC3E}">
        <p14:creationId xmlns:p14="http://schemas.microsoft.com/office/powerpoint/2010/main" val="28673979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60FB-B30B-A646-BE6E-2EA7A170775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274837-FBA6-5249-A9F0-A782C0CA0C2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0AF2E86-9A99-AA41-BB40-D2F078D1996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3E7D2-E2BF-EF47-92B7-A00A077C819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3970B7A-2CCB-A445-B52A-308039E87AA6}"/>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23AEDE-B8D5-62B1-1D08-A3E8905D1020}"/>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4E444793-33AF-17F2-F1A5-E29D8D3B49E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B32C762A-CDDF-3AC3-9465-4F59357D2F2C}"/>
              </a:ext>
            </a:extLst>
          </p:cNvPr>
          <p:cNvSpPr>
            <a:spLocks noGrp="1"/>
          </p:cNvSpPr>
          <p:nvPr>
            <p:ph type="sldNum" sz="quarter" idx="12"/>
          </p:nvPr>
        </p:nvSpPr>
        <p:spPr/>
        <p:txBody>
          <a:bodyPr/>
          <a:lstStyle>
            <a:lvl1pPr>
              <a:defRPr/>
            </a:lvl1pPr>
          </a:lstStyle>
          <a:p>
            <a:fld id="{2FFC94D3-0374-485C-A247-117A0A45F088}" type="slidenum">
              <a:rPr lang="en-US" altLang="en-US"/>
              <a:pPr/>
              <a:t>‹#›</a:t>
            </a:fld>
            <a:endParaRPr lang="en-US" altLang="en-US"/>
          </a:p>
        </p:txBody>
      </p:sp>
    </p:spTree>
    <p:extLst>
      <p:ext uri="{BB962C8B-B14F-4D97-AF65-F5344CB8AC3E}">
        <p14:creationId xmlns:p14="http://schemas.microsoft.com/office/powerpoint/2010/main" val="9857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48C7-16FC-874D-AB22-40541DC819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55F465-6301-2A93-8991-9D9A809008EF}"/>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37CC9458-68F6-26D4-D24B-AAFC6465CBA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62AABE5-4504-C40C-93ED-989D730DFFE5}"/>
              </a:ext>
            </a:extLst>
          </p:cNvPr>
          <p:cNvSpPr>
            <a:spLocks noGrp="1"/>
          </p:cNvSpPr>
          <p:nvPr>
            <p:ph type="sldNum" sz="quarter" idx="12"/>
          </p:nvPr>
        </p:nvSpPr>
        <p:spPr/>
        <p:txBody>
          <a:bodyPr/>
          <a:lstStyle>
            <a:lvl1pPr>
              <a:defRPr/>
            </a:lvl1pPr>
          </a:lstStyle>
          <a:p>
            <a:fld id="{2AF81B09-8A9C-4478-8175-2FFD7AF55903}" type="slidenum">
              <a:rPr lang="en-US" altLang="en-US"/>
              <a:pPr/>
              <a:t>‹#›</a:t>
            </a:fld>
            <a:endParaRPr lang="en-US" altLang="en-US"/>
          </a:p>
        </p:txBody>
      </p:sp>
    </p:spTree>
    <p:extLst>
      <p:ext uri="{BB962C8B-B14F-4D97-AF65-F5344CB8AC3E}">
        <p14:creationId xmlns:p14="http://schemas.microsoft.com/office/powerpoint/2010/main" val="274400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B4BD51-C297-BA91-D32C-4A46D403E40A}"/>
              </a:ext>
            </a:extLst>
          </p:cNvPr>
          <p:cNvCxnSpPr>
            <a:cxnSpLocks/>
          </p:cNvCxnSpPr>
          <p:nvPr userDrawn="1"/>
        </p:nvCxnSpPr>
        <p:spPr>
          <a:xfrm>
            <a:off x="-76200" y="838200"/>
            <a:ext cx="92202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Date Placeholder 1">
            <a:extLst>
              <a:ext uri="{FF2B5EF4-FFF2-40B4-BE49-F238E27FC236}">
                <a16:creationId xmlns:a16="http://schemas.microsoft.com/office/drawing/2014/main" id="{F23E3993-2B08-D37A-DCA9-1B76EBF060E3}"/>
              </a:ext>
            </a:extLst>
          </p:cNvPr>
          <p:cNvSpPr>
            <a:spLocks noGrp="1"/>
          </p:cNvSpPr>
          <p:nvPr>
            <p:ph type="dt" sz="half" idx="10"/>
          </p:nvPr>
        </p:nvSpPr>
        <p:spPr/>
        <p:txBody>
          <a:bodyPr/>
          <a:lstStyle>
            <a:lvl1pPr>
              <a:defRPr/>
            </a:lvl1pPr>
          </a:lstStyle>
          <a:p>
            <a:pPr>
              <a:defRPr/>
            </a:pPr>
            <a:fld id="{E35716A8-FD63-4D18-8A32-53FDB1B0EEBB}" type="datetimeFigureOut">
              <a:rPr lang="en-US"/>
              <a:pPr>
                <a:defRPr/>
              </a:pPr>
              <a:t>11/22/2024</a:t>
            </a:fld>
            <a:endParaRPr lang="en-US"/>
          </a:p>
        </p:txBody>
      </p:sp>
      <p:sp>
        <p:nvSpPr>
          <p:cNvPr id="5" name="Footer Placeholder 2">
            <a:extLst>
              <a:ext uri="{FF2B5EF4-FFF2-40B4-BE49-F238E27FC236}">
                <a16:creationId xmlns:a16="http://schemas.microsoft.com/office/drawing/2014/main" id="{9AB57D00-8468-AA68-37FD-7BF2AB0B72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D62AD7B7-B433-573B-5606-75322CD656E6}"/>
              </a:ext>
            </a:extLst>
          </p:cNvPr>
          <p:cNvSpPr>
            <a:spLocks noGrp="1"/>
          </p:cNvSpPr>
          <p:nvPr>
            <p:ph type="sldNum" sz="quarter" idx="12"/>
          </p:nvPr>
        </p:nvSpPr>
        <p:spPr/>
        <p:txBody>
          <a:bodyPr/>
          <a:lstStyle>
            <a:lvl1pPr>
              <a:defRPr/>
            </a:lvl1pPr>
          </a:lstStyle>
          <a:p>
            <a:fld id="{94D2B493-7ED5-48BB-BD26-BF58EE201FB4}" type="slidenum">
              <a:rPr lang="en-US" altLang="en-US"/>
              <a:pPr/>
              <a:t>‹#›</a:t>
            </a:fld>
            <a:endParaRPr lang="en-US" altLang="en-US"/>
          </a:p>
        </p:txBody>
      </p:sp>
    </p:spTree>
    <p:extLst>
      <p:ext uri="{BB962C8B-B14F-4D97-AF65-F5344CB8AC3E}">
        <p14:creationId xmlns:p14="http://schemas.microsoft.com/office/powerpoint/2010/main" val="201094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7E29-6C79-EF4D-8479-41F3F255F09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38365FC-45CC-194E-AD53-442534C0551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CA560A-522D-4F42-B397-0DE2576268F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C2342EC-9DD1-43A1-4E6A-CA645C518F24}"/>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1687531-6042-7035-A441-60B358F680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40A4D11-3D31-3B0F-4EED-DF6BC2044D61}"/>
              </a:ext>
            </a:extLst>
          </p:cNvPr>
          <p:cNvSpPr>
            <a:spLocks noGrp="1"/>
          </p:cNvSpPr>
          <p:nvPr>
            <p:ph type="sldNum" sz="quarter" idx="12"/>
          </p:nvPr>
        </p:nvSpPr>
        <p:spPr/>
        <p:txBody>
          <a:bodyPr/>
          <a:lstStyle>
            <a:lvl1pPr>
              <a:defRPr/>
            </a:lvl1pPr>
          </a:lstStyle>
          <a:p>
            <a:fld id="{AF914719-737D-44AD-8A11-23EB1595769E}" type="slidenum">
              <a:rPr lang="en-US" altLang="en-US"/>
              <a:pPr/>
              <a:t>‹#›</a:t>
            </a:fld>
            <a:endParaRPr lang="en-US" altLang="en-US"/>
          </a:p>
        </p:txBody>
      </p:sp>
    </p:spTree>
    <p:extLst>
      <p:ext uri="{BB962C8B-B14F-4D97-AF65-F5344CB8AC3E}">
        <p14:creationId xmlns:p14="http://schemas.microsoft.com/office/powerpoint/2010/main" val="317694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A362-5A02-A045-B1DD-95369AD3C88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D3F4F56-5D64-AC42-A77E-9692534D7B91}"/>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560A2C6B-7135-BB43-82DE-B283AAAEE32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4DDDE6B-71B2-7F52-D1D8-6E2F41B2BBC4}"/>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576E5A5-C273-E35F-4AE0-16142A5EDD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02E902E-BDED-DF52-E5C3-031E1330418B}"/>
              </a:ext>
            </a:extLst>
          </p:cNvPr>
          <p:cNvSpPr>
            <a:spLocks noGrp="1"/>
          </p:cNvSpPr>
          <p:nvPr>
            <p:ph type="sldNum" sz="quarter" idx="12"/>
          </p:nvPr>
        </p:nvSpPr>
        <p:spPr/>
        <p:txBody>
          <a:bodyPr/>
          <a:lstStyle>
            <a:lvl1pPr>
              <a:defRPr/>
            </a:lvl1pPr>
          </a:lstStyle>
          <a:p>
            <a:fld id="{5CB31309-F8F1-4F0E-B35C-426FBCD76B4A}" type="slidenum">
              <a:rPr lang="en-US" altLang="en-US"/>
              <a:pPr/>
              <a:t>‹#›</a:t>
            </a:fld>
            <a:endParaRPr lang="en-US" altLang="en-US"/>
          </a:p>
        </p:txBody>
      </p:sp>
    </p:spTree>
    <p:extLst>
      <p:ext uri="{BB962C8B-B14F-4D97-AF65-F5344CB8AC3E}">
        <p14:creationId xmlns:p14="http://schemas.microsoft.com/office/powerpoint/2010/main" val="240986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6.png"/><Relationship Id="rId5" Type="http://schemas.openxmlformats.org/officeDocument/2006/relationships/slideLayout" Target="../slideLayouts/slideLayout28.xml"/><Relationship Id="rId10" Type="http://schemas.openxmlformats.org/officeDocument/2006/relationships/image" Target="../media/image5.emf"/><Relationship Id="rId4" Type="http://schemas.openxmlformats.org/officeDocument/2006/relationships/slideLayout" Target="../slideLayouts/slideLayout27.xml"/><Relationship Id="rId9"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906D523-DEF3-E55A-F881-4F85B70162D4}"/>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AE8AF52-B43D-7512-0411-796155D30BE4}"/>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BC85A2E-240F-6840-96B4-A98484DB156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9A21D0C-1098-42BF-984C-72CB9F293C9F}" type="datetimeFigureOut">
              <a:rPr lang="en-US"/>
              <a:pPr>
                <a:defRPr/>
              </a:pPr>
              <a:t>11/22/2024</a:t>
            </a:fld>
            <a:endParaRPr lang="en-US"/>
          </a:p>
        </p:txBody>
      </p:sp>
      <p:sp>
        <p:nvSpPr>
          <p:cNvPr id="5" name="Footer Placeholder 4">
            <a:extLst>
              <a:ext uri="{FF2B5EF4-FFF2-40B4-BE49-F238E27FC236}">
                <a16:creationId xmlns:a16="http://schemas.microsoft.com/office/drawing/2014/main" id="{62D5DD5A-97BB-D74B-8A7C-6F0EF5D85BE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00B6C3D-6642-7A4B-98EB-B157FE2DA9E5}"/>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4BC6FC95-D6C6-4214-8E7A-72E714678969}" type="slidenum">
              <a:rPr lang="en-US" altLang="en-US"/>
              <a:pPr/>
              <a:t>‹#›</a:t>
            </a:fld>
            <a:endParaRPr lang="en-US" altLang="en-US"/>
          </a:p>
        </p:txBody>
      </p:sp>
      <p:pic>
        <p:nvPicPr>
          <p:cNvPr id="1031" name="Picture 6">
            <a:extLst>
              <a:ext uri="{FF2B5EF4-FFF2-40B4-BE49-F238E27FC236}">
                <a16:creationId xmlns:a16="http://schemas.microsoft.com/office/drawing/2014/main" id="{7BE716C4-FE54-6D71-AB0B-FDB3EA17A9D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6132513"/>
            <a:ext cx="1814513"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A picture containing clipart&#10;&#10;Description generated with very high confidence">
            <a:extLst>
              <a:ext uri="{FF2B5EF4-FFF2-40B4-BE49-F238E27FC236}">
                <a16:creationId xmlns:a16="http://schemas.microsoft.com/office/drawing/2014/main" id="{7C02D80D-EB7F-89C3-7B3F-7BFC889FF83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96200" y="6062663"/>
            <a:ext cx="14097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xStyles>
    <p:titleStyle>
      <a:lvl1pPr algn="l" defTabSz="685800" rtl="0" eaLnBrk="0" fontAlgn="base" hangingPunct="0">
        <a:lnSpc>
          <a:spcPct val="90000"/>
        </a:lnSpc>
        <a:spcBef>
          <a:spcPct val="0"/>
        </a:spcBef>
        <a:spcAft>
          <a:spcPct val="0"/>
        </a:spcAft>
        <a:defRPr sz="3300" b="1" kern="1200">
          <a:solidFill>
            <a:srgbClr val="002060"/>
          </a:solidFill>
          <a:latin typeface="+mj-lt"/>
          <a:ea typeface="+mj-ea"/>
          <a:cs typeface="+mj-cs"/>
        </a:defRPr>
      </a:lvl1pPr>
      <a:lvl2pPr algn="l" defTabSz="685800" rtl="0" eaLnBrk="0" fontAlgn="base" hangingPunct="0">
        <a:lnSpc>
          <a:spcPct val="90000"/>
        </a:lnSpc>
        <a:spcBef>
          <a:spcPct val="0"/>
        </a:spcBef>
        <a:spcAft>
          <a:spcPct val="0"/>
        </a:spcAft>
        <a:defRPr sz="3300" b="1">
          <a:solidFill>
            <a:srgbClr val="002060"/>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b="1">
          <a:solidFill>
            <a:srgbClr val="002060"/>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b="1">
          <a:solidFill>
            <a:srgbClr val="002060"/>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b="1">
          <a:solidFill>
            <a:srgbClr val="002060"/>
          </a:solidFill>
          <a:latin typeface="Calibri Light" panose="020F0302020204030204" pitchFamily="34" charset="0"/>
        </a:defRPr>
      </a:lvl5pPr>
      <a:lvl6pPr marL="457200" algn="l" defTabSz="685800" rtl="0" fontAlgn="base">
        <a:lnSpc>
          <a:spcPct val="90000"/>
        </a:lnSpc>
        <a:spcBef>
          <a:spcPct val="0"/>
        </a:spcBef>
        <a:spcAft>
          <a:spcPct val="0"/>
        </a:spcAft>
        <a:defRPr sz="3300" b="1">
          <a:solidFill>
            <a:srgbClr val="002060"/>
          </a:solidFill>
          <a:latin typeface="Calibri Light" panose="020F0302020204030204" pitchFamily="34" charset="0"/>
        </a:defRPr>
      </a:lvl6pPr>
      <a:lvl7pPr marL="914400" algn="l" defTabSz="685800" rtl="0" fontAlgn="base">
        <a:lnSpc>
          <a:spcPct val="90000"/>
        </a:lnSpc>
        <a:spcBef>
          <a:spcPct val="0"/>
        </a:spcBef>
        <a:spcAft>
          <a:spcPct val="0"/>
        </a:spcAft>
        <a:defRPr sz="3300" b="1">
          <a:solidFill>
            <a:srgbClr val="002060"/>
          </a:solidFill>
          <a:latin typeface="Calibri Light" panose="020F0302020204030204" pitchFamily="34" charset="0"/>
        </a:defRPr>
      </a:lvl7pPr>
      <a:lvl8pPr marL="1371600" algn="l" defTabSz="685800" rtl="0" fontAlgn="base">
        <a:lnSpc>
          <a:spcPct val="90000"/>
        </a:lnSpc>
        <a:spcBef>
          <a:spcPct val="0"/>
        </a:spcBef>
        <a:spcAft>
          <a:spcPct val="0"/>
        </a:spcAft>
        <a:defRPr sz="3300" b="1">
          <a:solidFill>
            <a:srgbClr val="002060"/>
          </a:solidFill>
          <a:latin typeface="Calibri Light" panose="020F0302020204030204" pitchFamily="34" charset="0"/>
        </a:defRPr>
      </a:lvl8pPr>
      <a:lvl9pPr marL="1828800" algn="l" defTabSz="685800" rtl="0" fontAlgn="base">
        <a:lnSpc>
          <a:spcPct val="90000"/>
        </a:lnSpc>
        <a:spcBef>
          <a:spcPct val="0"/>
        </a:spcBef>
        <a:spcAft>
          <a:spcPct val="0"/>
        </a:spcAft>
        <a:defRPr sz="3300" b="1">
          <a:solidFill>
            <a:srgbClr val="002060"/>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95000"/>
          </a:schemeClr>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04961EB-BE01-4CA3-886B-1C05990A53DC}"/>
              </a:ext>
            </a:extLst>
          </p:cNvPr>
          <p:cNvGrpSpPr>
            <a:grpSpLocks/>
          </p:cNvGrpSpPr>
          <p:nvPr/>
        </p:nvGrpSpPr>
        <p:grpSpPr bwMode="auto">
          <a:xfrm>
            <a:off x="177800" y="230189"/>
            <a:ext cx="203200" cy="6503987"/>
            <a:chOff x="112" y="145"/>
            <a:chExt cx="128" cy="4097"/>
          </a:xfrm>
        </p:grpSpPr>
        <p:sp>
          <p:nvSpPr>
            <p:cNvPr id="1044" name="Rectangle 3">
              <a:extLst>
                <a:ext uri="{FF2B5EF4-FFF2-40B4-BE49-F238E27FC236}">
                  <a16:creationId xmlns:a16="http://schemas.microsoft.com/office/drawing/2014/main" id="{F18E1C61-D07C-47C0-B742-ABC4FF00DEE0}"/>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sp>
          <p:nvSpPr>
            <p:cNvPr id="1045" name="Rectangle 4">
              <a:extLst>
                <a:ext uri="{FF2B5EF4-FFF2-40B4-BE49-F238E27FC236}">
                  <a16:creationId xmlns:a16="http://schemas.microsoft.com/office/drawing/2014/main" id="{3F77E556-66C2-4BA8-9957-34C2E7AE3E5B}"/>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sz="2133"/>
            </a:p>
          </p:txBody>
        </p:sp>
      </p:grpSp>
      <p:grpSp>
        <p:nvGrpSpPr>
          <p:cNvPr id="1027" name="Group 5">
            <a:extLst>
              <a:ext uri="{FF2B5EF4-FFF2-40B4-BE49-F238E27FC236}">
                <a16:creationId xmlns:a16="http://schemas.microsoft.com/office/drawing/2014/main" id="{B48FFD2F-3718-4D1B-A4B1-D912CBBE048F}"/>
              </a:ext>
            </a:extLst>
          </p:cNvPr>
          <p:cNvGrpSpPr>
            <a:grpSpLocks/>
          </p:cNvGrpSpPr>
          <p:nvPr/>
        </p:nvGrpSpPr>
        <p:grpSpPr bwMode="auto">
          <a:xfrm>
            <a:off x="8792634" y="220664"/>
            <a:ext cx="198966" cy="6408737"/>
            <a:chOff x="5539" y="139"/>
            <a:chExt cx="125" cy="4037"/>
          </a:xfrm>
        </p:grpSpPr>
        <p:sp>
          <p:nvSpPr>
            <p:cNvPr id="1042" name="Rectangle 6">
              <a:extLst>
                <a:ext uri="{FF2B5EF4-FFF2-40B4-BE49-F238E27FC236}">
                  <a16:creationId xmlns:a16="http://schemas.microsoft.com/office/drawing/2014/main" id="{76432CBA-E6CE-432F-9CE4-6DAB54A2B328}"/>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sp>
          <p:nvSpPr>
            <p:cNvPr id="1043" name="Rectangle 7">
              <a:extLst>
                <a:ext uri="{FF2B5EF4-FFF2-40B4-BE49-F238E27FC236}">
                  <a16:creationId xmlns:a16="http://schemas.microsoft.com/office/drawing/2014/main" id="{2DA51C6F-AB64-44F6-8332-CB6405909409}"/>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grpSp>
      <p:grpSp>
        <p:nvGrpSpPr>
          <p:cNvPr id="1028" name="Group 8">
            <a:extLst>
              <a:ext uri="{FF2B5EF4-FFF2-40B4-BE49-F238E27FC236}">
                <a16:creationId xmlns:a16="http://schemas.microsoft.com/office/drawing/2014/main" id="{5C66C1A2-61DB-4A16-B2F7-8ABA0BB62237}"/>
              </a:ext>
            </a:extLst>
          </p:cNvPr>
          <p:cNvGrpSpPr>
            <a:grpSpLocks/>
          </p:cNvGrpSpPr>
          <p:nvPr/>
        </p:nvGrpSpPr>
        <p:grpSpPr bwMode="auto">
          <a:xfrm>
            <a:off x="413456" y="6477000"/>
            <a:ext cx="8686800" cy="228600"/>
            <a:chOff x="260" y="4080"/>
            <a:chExt cx="5472" cy="144"/>
          </a:xfrm>
        </p:grpSpPr>
        <p:sp>
          <p:nvSpPr>
            <p:cNvPr id="1040" name="Rectangle 9">
              <a:extLst>
                <a:ext uri="{FF2B5EF4-FFF2-40B4-BE49-F238E27FC236}">
                  <a16:creationId xmlns:a16="http://schemas.microsoft.com/office/drawing/2014/main" id="{A31FFA18-2A06-45F4-AA58-712C900FD072}"/>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sp>
          <p:nvSpPr>
            <p:cNvPr id="1041" name="Rectangle 10">
              <a:extLst>
                <a:ext uri="{FF2B5EF4-FFF2-40B4-BE49-F238E27FC236}">
                  <a16:creationId xmlns:a16="http://schemas.microsoft.com/office/drawing/2014/main" id="{39876AE3-5CB1-4D2D-BEB4-9FB3280BB169}"/>
                </a:ext>
              </a:extLst>
            </p:cNvPr>
            <p:cNvSpPr>
              <a:spLocks noChangeArrowheads="1"/>
            </p:cNvSpPr>
            <p:nvPr/>
          </p:nvSpPr>
          <p:spPr bwMode="auto">
            <a:xfrm rot="5400000" flipV="1">
              <a:off x="2912" y="1540"/>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grpSp>
      <p:grpSp>
        <p:nvGrpSpPr>
          <p:cNvPr id="1029" name="Group 11">
            <a:extLst>
              <a:ext uri="{FF2B5EF4-FFF2-40B4-BE49-F238E27FC236}">
                <a16:creationId xmlns:a16="http://schemas.microsoft.com/office/drawing/2014/main" id="{4256D56C-0FD0-49D4-AD4F-FF3E0E950381}"/>
              </a:ext>
            </a:extLst>
          </p:cNvPr>
          <p:cNvGrpSpPr>
            <a:grpSpLocks/>
          </p:cNvGrpSpPr>
          <p:nvPr/>
        </p:nvGrpSpPr>
        <p:grpSpPr bwMode="auto">
          <a:xfrm>
            <a:off x="76200" y="176214"/>
            <a:ext cx="8746067" cy="161925"/>
            <a:chOff x="48" y="111"/>
            <a:chExt cx="5509" cy="102"/>
          </a:xfrm>
        </p:grpSpPr>
        <p:sp>
          <p:nvSpPr>
            <p:cNvPr id="1038" name="Rectangle 12">
              <a:extLst>
                <a:ext uri="{FF2B5EF4-FFF2-40B4-BE49-F238E27FC236}">
                  <a16:creationId xmlns:a16="http://schemas.microsoft.com/office/drawing/2014/main" id="{5568AF5A-FDE2-4096-BFE5-CEA197EAAD5D}"/>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sp>
          <p:nvSpPr>
            <p:cNvPr id="1039" name="Rectangle 13">
              <a:extLst>
                <a:ext uri="{FF2B5EF4-FFF2-40B4-BE49-F238E27FC236}">
                  <a16:creationId xmlns:a16="http://schemas.microsoft.com/office/drawing/2014/main" id="{75C4A614-2DB7-423E-A672-705AAFB3BABF}"/>
                </a:ext>
              </a:extLst>
            </p:cNvPr>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grpSp>
      <p:grpSp>
        <p:nvGrpSpPr>
          <p:cNvPr id="1030" name="Group 14">
            <a:extLst>
              <a:ext uri="{FF2B5EF4-FFF2-40B4-BE49-F238E27FC236}">
                <a16:creationId xmlns:a16="http://schemas.microsoft.com/office/drawing/2014/main" id="{AB4F794A-7267-4165-A8C2-36596FC54ADA}"/>
              </a:ext>
            </a:extLst>
          </p:cNvPr>
          <p:cNvGrpSpPr>
            <a:grpSpLocks/>
          </p:cNvGrpSpPr>
          <p:nvPr/>
        </p:nvGrpSpPr>
        <p:grpSpPr bwMode="auto">
          <a:xfrm>
            <a:off x="71968" y="176214"/>
            <a:ext cx="8744655" cy="161925"/>
            <a:chOff x="45" y="111"/>
            <a:chExt cx="5509" cy="102"/>
          </a:xfrm>
        </p:grpSpPr>
        <p:sp>
          <p:nvSpPr>
            <p:cNvPr id="1036" name="Rectangle 15">
              <a:extLst>
                <a:ext uri="{FF2B5EF4-FFF2-40B4-BE49-F238E27FC236}">
                  <a16:creationId xmlns:a16="http://schemas.microsoft.com/office/drawing/2014/main" id="{95E661F6-0B94-45E5-9CA4-4FACA4A04A4F}"/>
                </a:ext>
              </a:extLst>
            </p:cNvPr>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sp>
          <p:nvSpPr>
            <p:cNvPr id="1037" name="Rectangle 16">
              <a:extLst>
                <a:ext uri="{FF2B5EF4-FFF2-40B4-BE49-F238E27FC236}">
                  <a16:creationId xmlns:a16="http://schemas.microsoft.com/office/drawing/2014/main" id="{F127E8B7-6F32-4FDF-B45A-A33D194FC443}"/>
                </a:ext>
              </a:extLst>
            </p:cNvPr>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2133"/>
            </a:p>
          </p:txBody>
        </p:sp>
      </p:grpSp>
      <p:sp>
        <p:nvSpPr>
          <p:cNvPr id="1031" name="Rectangle 17">
            <a:extLst>
              <a:ext uri="{FF2B5EF4-FFF2-40B4-BE49-F238E27FC236}">
                <a16:creationId xmlns:a16="http://schemas.microsoft.com/office/drawing/2014/main" id="{088131FA-C2C8-4521-B590-DB32B79A5D91}"/>
              </a:ext>
            </a:extLst>
          </p:cNvPr>
          <p:cNvSpPr>
            <a:spLocks noGrp="1" noChangeArrowheads="1"/>
          </p:cNvSpPr>
          <p:nvPr>
            <p:ph type="title"/>
          </p:nvPr>
        </p:nvSpPr>
        <p:spPr bwMode="auto">
          <a:xfrm>
            <a:off x="685800" y="609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2" name="Rectangle 18">
            <a:extLst>
              <a:ext uri="{FF2B5EF4-FFF2-40B4-BE49-F238E27FC236}">
                <a16:creationId xmlns:a16="http://schemas.microsoft.com/office/drawing/2014/main" id="{41676B62-9843-45F1-8FF5-D7319B509F99}"/>
              </a:ext>
            </a:extLst>
          </p:cNvPr>
          <p:cNvSpPr>
            <a:spLocks noGrp="1" noChangeArrowheads="1"/>
          </p:cNvSpPr>
          <p:nvPr>
            <p:ph type="body" idx="1"/>
          </p:nvPr>
        </p:nvSpPr>
        <p:spPr bwMode="auto">
          <a:xfrm>
            <a:off x="685800" y="17526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267" name="Rectangle 19">
            <a:extLst>
              <a:ext uri="{FF2B5EF4-FFF2-40B4-BE49-F238E27FC236}">
                <a16:creationId xmlns:a16="http://schemas.microsoft.com/office/drawing/2014/main" id="{F8DAFCAF-D013-4F46-830D-6803113F36EF}"/>
              </a:ext>
            </a:extLst>
          </p:cNvPr>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44"/>
            </a:lvl1pPr>
          </a:lstStyle>
          <a:p>
            <a:pPr>
              <a:defRPr/>
            </a:pPr>
            <a:endParaRPr lang="en-US"/>
          </a:p>
        </p:txBody>
      </p:sp>
      <p:sp>
        <p:nvSpPr>
          <p:cNvPr id="53268" name="Rectangle 20">
            <a:extLst>
              <a:ext uri="{FF2B5EF4-FFF2-40B4-BE49-F238E27FC236}">
                <a16:creationId xmlns:a16="http://schemas.microsoft.com/office/drawing/2014/main" id="{F454ADF9-618F-4E6E-A690-5F58D06007CA}"/>
              </a:ext>
            </a:extLst>
          </p:cNvPr>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44"/>
            </a:lvl1pPr>
          </a:lstStyle>
          <a:p>
            <a:pPr>
              <a:defRPr/>
            </a:pPr>
            <a:r>
              <a:rPr lang="en-US"/>
              <a:t>MQ, Jan 2021</a:t>
            </a:r>
          </a:p>
        </p:txBody>
      </p:sp>
      <p:sp>
        <p:nvSpPr>
          <p:cNvPr id="53269" name="Rectangle 21">
            <a:extLst>
              <a:ext uri="{FF2B5EF4-FFF2-40B4-BE49-F238E27FC236}">
                <a16:creationId xmlns:a16="http://schemas.microsoft.com/office/drawing/2014/main" id="{E0C193BF-BB01-4DED-9AF5-C617B51F5AB1}"/>
              </a:ext>
            </a:extLst>
          </p:cNvPr>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44">
                <a:cs typeface="Times New Roman" panose="02020603050405020304" pitchFamily="18" charset="0"/>
              </a:defRPr>
            </a:lvl1pPr>
          </a:lstStyle>
          <a:p>
            <a:fld id="{145D61CA-226C-4CB3-A1B1-05A5E4073BCF}" type="slidenum">
              <a:rPr lang="ar-SA" altLang="en-US"/>
              <a:pPr/>
              <a:t>‹#›</a:t>
            </a:fld>
            <a:endParaRPr lang="en-US" altLang="en-US"/>
          </a:p>
        </p:txBody>
      </p:sp>
    </p:spTree>
    <p:extLst>
      <p:ext uri="{BB962C8B-B14F-4D97-AF65-F5344CB8AC3E}">
        <p14:creationId xmlns:p14="http://schemas.microsoft.com/office/powerpoint/2010/main" val="456464151"/>
      </p:ext>
    </p:extLst>
  </p:cSld>
  <p:clrMap bg1="dk2" tx1="lt1" bg2="dk1" tx2="lt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Lst>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Tahoma" pitchFamily="34" charset="0"/>
        </a:defRPr>
      </a:lvl2pPr>
      <a:lvl3pPr algn="l" rtl="0" eaLnBrk="0" fontAlgn="base" hangingPunct="0">
        <a:spcBef>
          <a:spcPct val="0"/>
        </a:spcBef>
        <a:spcAft>
          <a:spcPct val="0"/>
        </a:spcAft>
        <a:defRPr sz="3200">
          <a:solidFill>
            <a:schemeClr val="tx2"/>
          </a:solidFill>
          <a:latin typeface="Tahoma" pitchFamily="34" charset="0"/>
        </a:defRPr>
      </a:lvl3pPr>
      <a:lvl4pPr algn="l" rtl="0" eaLnBrk="0" fontAlgn="base" hangingPunct="0">
        <a:spcBef>
          <a:spcPct val="0"/>
        </a:spcBef>
        <a:spcAft>
          <a:spcPct val="0"/>
        </a:spcAft>
        <a:defRPr sz="3200">
          <a:solidFill>
            <a:schemeClr val="tx2"/>
          </a:solidFill>
          <a:latin typeface="Tahoma" pitchFamily="34" charset="0"/>
        </a:defRPr>
      </a:lvl4pPr>
      <a:lvl5pPr algn="l" rtl="0" eaLnBrk="0" fontAlgn="base" hangingPunct="0">
        <a:spcBef>
          <a:spcPct val="0"/>
        </a:spcBef>
        <a:spcAft>
          <a:spcPct val="0"/>
        </a:spcAft>
        <a:defRPr sz="3200">
          <a:solidFill>
            <a:schemeClr val="tx2"/>
          </a:solidFill>
          <a:latin typeface="Tahoma" pitchFamily="34" charset="0"/>
        </a:defRPr>
      </a:lvl5pPr>
      <a:lvl6pPr marL="406405" algn="l" rtl="0" fontAlgn="base">
        <a:spcBef>
          <a:spcPct val="0"/>
        </a:spcBef>
        <a:spcAft>
          <a:spcPct val="0"/>
        </a:spcAft>
        <a:defRPr sz="3200">
          <a:solidFill>
            <a:schemeClr val="tx2"/>
          </a:solidFill>
          <a:latin typeface="Tahoma" pitchFamily="34" charset="0"/>
        </a:defRPr>
      </a:lvl6pPr>
      <a:lvl7pPr marL="812810" algn="l" rtl="0" fontAlgn="base">
        <a:spcBef>
          <a:spcPct val="0"/>
        </a:spcBef>
        <a:spcAft>
          <a:spcPct val="0"/>
        </a:spcAft>
        <a:defRPr sz="3200">
          <a:solidFill>
            <a:schemeClr val="tx2"/>
          </a:solidFill>
          <a:latin typeface="Tahoma" pitchFamily="34" charset="0"/>
        </a:defRPr>
      </a:lvl7pPr>
      <a:lvl8pPr marL="1219215" algn="l" rtl="0" fontAlgn="base">
        <a:spcBef>
          <a:spcPct val="0"/>
        </a:spcBef>
        <a:spcAft>
          <a:spcPct val="0"/>
        </a:spcAft>
        <a:defRPr sz="3200">
          <a:solidFill>
            <a:schemeClr val="tx2"/>
          </a:solidFill>
          <a:latin typeface="Tahoma" pitchFamily="34" charset="0"/>
        </a:defRPr>
      </a:lvl8pPr>
      <a:lvl9pPr marL="1625620" algn="l" rtl="0" fontAlgn="base">
        <a:spcBef>
          <a:spcPct val="0"/>
        </a:spcBef>
        <a:spcAft>
          <a:spcPct val="0"/>
        </a:spcAft>
        <a:defRPr sz="3200">
          <a:solidFill>
            <a:schemeClr val="tx2"/>
          </a:solidFill>
          <a:latin typeface="Tahoma" pitchFamily="34" charset="0"/>
        </a:defRPr>
      </a:lvl9pPr>
    </p:titleStyle>
    <p:bodyStyle>
      <a:lvl1pPr marL="304804" indent="-304804" algn="l" rtl="0" eaLnBrk="0" fontAlgn="base" hangingPunct="0">
        <a:spcBef>
          <a:spcPct val="20000"/>
        </a:spcBef>
        <a:spcAft>
          <a:spcPct val="0"/>
        </a:spcAft>
        <a:buClr>
          <a:schemeClr val="accent1"/>
        </a:buClr>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hlink"/>
        </a:buClr>
        <a:buChar char="–"/>
        <a:defRPr sz="2489">
          <a:solidFill>
            <a:schemeClr val="tx1"/>
          </a:solidFill>
          <a:latin typeface="+mn-lt"/>
        </a:defRPr>
      </a:lvl2pPr>
      <a:lvl3pPr marL="1016013" indent="-203203" algn="l" rtl="0" eaLnBrk="0" fontAlgn="base" hangingPunct="0">
        <a:spcBef>
          <a:spcPct val="20000"/>
        </a:spcBef>
        <a:spcAft>
          <a:spcPct val="0"/>
        </a:spcAft>
        <a:buClr>
          <a:schemeClr val="accent1"/>
        </a:buClr>
        <a:buChar char="•"/>
        <a:defRPr sz="2133">
          <a:solidFill>
            <a:schemeClr val="tx1"/>
          </a:solidFill>
          <a:latin typeface="+mn-lt"/>
        </a:defRPr>
      </a:lvl3pPr>
      <a:lvl4pPr marL="1422418" indent="-203203" algn="l" rtl="0" eaLnBrk="0" fontAlgn="base" hangingPunct="0">
        <a:spcBef>
          <a:spcPct val="20000"/>
        </a:spcBef>
        <a:spcAft>
          <a:spcPct val="0"/>
        </a:spcAft>
        <a:buClr>
          <a:schemeClr val="folHlink"/>
        </a:buClr>
        <a:buChar char="–"/>
        <a:defRPr sz="1778">
          <a:solidFill>
            <a:schemeClr val="tx1"/>
          </a:solidFill>
          <a:latin typeface="+mn-lt"/>
        </a:defRPr>
      </a:lvl4pPr>
      <a:lvl5pPr marL="1828823" indent="-203203" algn="l" rtl="0" eaLnBrk="0" fontAlgn="base" hangingPunct="0">
        <a:spcBef>
          <a:spcPct val="20000"/>
        </a:spcBef>
        <a:spcAft>
          <a:spcPct val="0"/>
        </a:spcAft>
        <a:buClr>
          <a:schemeClr val="accent1"/>
        </a:buClr>
        <a:buChar char="»"/>
        <a:defRPr sz="1778">
          <a:solidFill>
            <a:schemeClr val="tx1"/>
          </a:solidFill>
          <a:latin typeface="+mn-lt"/>
        </a:defRPr>
      </a:lvl5pPr>
      <a:lvl6pPr marL="2235228" indent="-203203" algn="l" rtl="0" fontAlgn="base">
        <a:spcBef>
          <a:spcPct val="20000"/>
        </a:spcBef>
        <a:spcAft>
          <a:spcPct val="0"/>
        </a:spcAft>
        <a:buClr>
          <a:schemeClr val="accent1"/>
        </a:buClr>
        <a:buChar char="»"/>
        <a:defRPr sz="1778">
          <a:solidFill>
            <a:schemeClr val="tx1"/>
          </a:solidFill>
          <a:latin typeface="+mn-lt"/>
        </a:defRPr>
      </a:lvl6pPr>
      <a:lvl7pPr marL="2641633" indent="-203203" algn="l" rtl="0" fontAlgn="base">
        <a:spcBef>
          <a:spcPct val="20000"/>
        </a:spcBef>
        <a:spcAft>
          <a:spcPct val="0"/>
        </a:spcAft>
        <a:buClr>
          <a:schemeClr val="accent1"/>
        </a:buClr>
        <a:buChar char="»"/>
        <a:defRPr sz="1778">
          <a:solidFill>
            <a:schemeClr val="tx1"/>
          </a:solidFill>
          <a:latin typeface="+mn-lt"/>
        </a:defRPr>
      </a:lvl7pPr>
      <a:lvl8pPr marL="3048038" indent="-203203" algn="l" rtl="0" fontAlgn="base">
        <a:spcBef>
          <a:spcPct val="20000"/>
        </a:spcBef>
        <a:spcAft>
          <a:spcPct val="0"/>
        </a:spcAft>
        <a:buClr>
          <a:schemeClr val="accent1"/>
        </a:buClr>
        <a:buChar char="»"/>
        <a:defRPr sz="1778">
          <a:solidFill>
            <a:schemeClr val="tx1"/>
          </a:solidFill>
          <a:latin typeface="+mn-lt"/>
        </a:defRPr>
      </a:lvl8pPr>
      <a:lvl9pPr marL="3454443" indent="-203203" algn="l" rtl="0" fontAlgn="base">
        <a:spcBef>
          <a:spcPct val="20000"/>
        </a:spcBef>
        <a:spcAft>
          <a:spcPct val="0"/>
        </a:spcAft>
        <a:buClr>
          <a:schemeClr val="accent1"/>
        </a:buClr>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85AAE-E9BC-4B87-9423-0F5DD56CDB5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09211" y="0"/>
            <a:ext cx="5125578" cy="6858000"/>
          </a:xfrm>
          <a:prstGeom prst="rect">
            <a:avLst/>
          </a:prstGeom>
        </p:spPr>
      </p:pic>
      <p:pic>
        <p:nvPicPr>
          <p:cNvPr id="10" name="Picture 9">
            <a:extLst>
              <a:ext uri="{FF2B5EF4-FFF2-40B4-BE49-F238E27FC236}">
                <a16:creationId xmlns:a16="http://schemas.microsoft.com/office/drawing/2014/main" id="{AA437040-A0B7-4781-B8D0-4F4C3C193B47}"/>
              </a:ext>
            </a:extLst>
          </p:cNvPr>
          <p:cNvPicPr>
            <a:picLocks noChangeAspect="1"/>
          </p:cNvPicPr>
          <p:nvPr userDrawn="1"/>
        </p:nvPicPr>
        <p:blipFill>
          <a:blip r:embed="rId9"/>
          <a:stretch>
            <a:fillRect/>
          </a:stretch>
        </p:blipFill>
        <p:spPr>
          <a:xfrm>
            <a:off x="38102" y="0"/>
            <a:ext cx="351125"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86ED3C6-D3A9-7243-AC16-53779A6983BC}" type="slidenum">
              <a:rPr lang="en-US" smtClean="0"/>
              <a:t>‹#›</a:t>
            </a:fld>
            <a:endParaRPr lang="en-US" dirty="0"/>
          </a:p>
        </p:txBody>
      </p:sp>
      <p:pic>
        <p:nvPicPr>
          <p:cNvPr id="9" name="Content Placeholder 4">
            <a:extLst>
              <a:ext uri="{FF2B5EF4-FFF2-40B4-BE49-F238E27FC236}">
                <a16:creationId xmlns:a16="http://schemas.microsoft.com/office/drawing/2014/main" id="{8513C112-B00A-4F2D-A810-DB33082D0088}"/>
              </a:ext>
            </a:extLst>
          </p:cNvPr>
          <p:cNvPicPr>
            <a:picLocks noChangeAspect="1"/>
          </p:cNvPicPr>
          <p:nvPr userDrawn="1"/>
        </p:nvPicPr>
        <p:blipFill>
          <a:blip r:embed="rId10"/>
          <a:srcRect t="48123" b="48123"/>
          <a:stretch>
            <a:fillRect/>
          </a:stretch>
        </p:blipFill>
        <p:spPr>
          <a:xfrm>
            <a:off x="2" y="3"/>
            <a:ext cx="284343" cy="6867477"/>
          </a:xfrm>
          <a:prstGeom prst="rect">
            <a:avLst/>
          </a:prstGeom>
        </p:spPr>
      </p:pic>
      <p:sp>
        <p:nvSpPr>
          <p:cNvPr id="11" name="TextBox 10">
            <a:extLst>
              <a:ext uri="{FF2B5EF4-FFF2-40B4-BE49-F238E27FC236}">
                <a16:creationId xmlns:a16="http://schemas.microsoft.com/office/drawing/2014/main" id="{08929038-A732-44F8-9C19-4A988FE1F337}"/>
              </a:ext>
            </a:extLst>
          </p:cNvPr>
          <p:cNvSpPr txBox="1"/>
          <p:nvPr userDrawn="1"/>
        </p:nvSpPr>
        <p:spPr>
          <a:xfrm rot="16200000">
            <a:off x="-1591829" y="4638306"/>
            <a:ext cx="3610984" cy="5078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900" err="1">
                <a:solidFill>
                  <a:schemeClr val="bg1"/>
                </a:solidFill>
                <a:latin typeface="Helvetica Neue"/>
                <a:cs typeface="Helvetica Neue"/>
              </a:rPr>
              <a:t>Dasman</a:t>
            </a:r>
            <a:r>
              <a:rPr lang="en-US" sz="900">
                <a:solidFill>
                  <a:schemeClr val="bg1"/>
                </a:solidFill>
                <a:latin typeface="Helvetica Neue"/>
                <a:cs typeface="Helvetica Neue"/>
              </a:rPr>
              <a:t> Diabetes Institute</a:t>
            </a:r>
          </a:p>
          <a:p>
            <a:endParaRPr lang="en-PH"/>
          </a:p>
        </p:txBody>
      </p:sp>
      <p:pic>
        <p:nvPicPr>
          <p:cNvPr id="12" name="Picture 11">
            <a:extLst>
              <a:ext uri="{FF2B5EF4-FFF2-40B4-BE49-F238E27FC236}">
                <a16:creationId xmlns:a16="http://schemas.microsoft.com/office/drawing/2014/main" id="{99D30853-D77F-4BA9-AC88-4AF7C286BB71}"/>
              </a:ext>
            </a:extLst>
          </p:cNvPr>
          <p:cNvPicPr>
            <a:picLocks noChangeAspect="1"/>
          </p:cNvPicPr>
          <p:nvPr userDrawn="1"/>
        </p:nvPicPr>
        <p:blipFill>
          <a:blip r:embed="rId11"/>
          <a:stretch>
            <a:fillRect/>
          </a:stretch>
        </p:blipFill>
        <p:spPr>
          <a:xfrm>
            <a:off x="8317930" y="6159822"/>
            <a:ext cx="809315" cy="664522"/>
          </a:xfrm>
          <a:prstGeom prst="rect">
            <a:avLst/>
          </a:prstGeom>
        </p:spPr>
      </p:pic>
    </p:spTree>
    <p:extLst>
      <p:ext uri="{BB962C8B-B14F-4D97-AF65-F5344CB8AC3E}">
        <p14:creationId xmlns:p14="http://schemas.microsoft.com/office/powerpoint/2010/main" val="2297043272"/>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16F6DE0-D570-5F56-E3DB-3182A669163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7F39897-C4C8-F12E-4246-DD8F0C132A4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Date Placeholder 3">
            <a:extLst>
              <a:ext uri="{FF2B5EF4-FFF2-40B4-BE49-F238E27FC236}">
                <a16:creationId xmlns:a16="http://schemas.microsoft.com/office/drawing/2014/main" id="{D1118E82-DFEE-49FB-A1FF-A423C5EB7E92}"/>
              </a:ext>
            </a:extLst>
          </p:cNvPr>
          <p:cNvSpPr>
            <a:spLocks noGrp="1"/>
          </p:cNvSpPr>
          <p:nvPr>
            <p:ph type="dt" sz="half" idx="2"/>
          </p:nvPr>
        </p:nvSpPr>
        <p:spPr>
          <a:xfrm>
            <a:off x="457200" y="6356350"/>
            <a:ext cx="2133600" cy="365125"/>
          </a:xfrm>
          <a:prstGeom prst="rect">
            <a:avLst/>
          </a:prstGeom>
          <a:noFill/>
          <a:ln w="9525" cap="flat" cmpd="sng" algn="ctr">
            <a:noFill/>
            <a:prstDash val="solid"/>
            <a:round/>
            <a:headEnd type="none" w="med" len="med"/>
            <a:tailEnd type="none" w="med" len="med"/>
          </a:ln>
        </p:spPr>
        <p:txBody>
          <a:bodyPr vert="horz" lIns="91440" tIns="45720" rIns="91440" bIns="45720" rtlCol="0" anchor="ctr"/>
          <a:lstStyle>
            <a:lvl1pPr algn="l" eaLnBrk="1" hangingPunct="1">
              <a:buSzTx/>
              <a:defRPr sz="1200">
                <a:ln w="9525" cap="flat" cmpd="sng" algn="ctr">
                  <a:noFill/>
                  <a:prstDash val="solid"/>
                  <a:round/>
                  <a:headEnd type="none" w="med" len="med"/>
                  <a:tailEnd type="none" w="med" len="med"/>
                </a:ln>
                <a:solidFill>
                  <a:srgbClr val="898989"/>
                </a:solidFill>
                <a:latin typeface="Arial"/>
                <a:ea typeface="+mn-ea"/>
                <a:sym typeface="Wingdings"/>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a:ea typeface="Arial"/>
                <a:cs typeface="Arial"/>
                <a:sym typeface="Wingdings" charset="2"/>
              </a:defRPr>
            </a:pPr>
            <a:r>
              <a:rPr lang="en-US"/>
              <a:t>Date of download:  mm/dd/yyyy</a:t>
            </a:r>
            <a:endParaRPr lang="en-US">
              <a:sym typeface="Wingdings" charset="2"/>
            </a:endParaRPr>
          </a:p>
        </p:txBody>
      </p:sp>
      <p:sp>
        <p:nvSpPr>
          <p:cNvPr id="1029" name="Footer Placeholder 4">
            <a:extLst>
              <a:ext uri="{FF2B5EF4-FFF2-40B4-BE49-F238E27FC236}">
                <a16:creationId xmlns:a16="http://schemas.microsoft.com/office/drawing/2014/main" id="{D572F5B1-0B6A-4DC8-B666-8E76E1D98CA5}"/>
              </a:ext>
            </a:extLst>
          </p:cNvPr>
          <p:cNvSpPr>
            <a:spLocks noGrp="1"/>
          </p:cNvSpPr>
          <p:nvPr>
            <p:ph type="ftr" sz="quarter" idx="3"/>
          </p:nvPr>
        </p:nvSpPr>
        <p:spPr>
          <a:xfrm>
            <a:off x="3124200" y="6356350"/>
            <a:ext cx="2895600" cy="36512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en-US" altLang="en-US"/>
              <a:t>Copyright © 2012 American Medical Association. All rights reserved.</a:t>
            </a:r>
          </a:p>
        </p:txBody>
      </p:sp>
      <p:sp>
        <p:nvSpPr>
          <p:cNvPr id="1030" name="Slide Number Placeholder 5">
            <a:extLst>
              <a:ext uri="{FF2B5EF4-FFF2-40B4-BE49-F238E27FC236}">
                <a16:creationId xmlns:a16="http://schemas.microsoft.com/office/drawing/2014/main" id="{50CF7E3B-59A9-425E-B125-4718E632C49B}"/>
              </a:ext>
            </a:extLst>
          </p:cNvPr>
          <p:cNvSpPr>
            <a:spLocks noGrp="1"/>
          </p:cNvSpPr>
          <p:nvPr>
            <p:ph type="sldNum" sz="quarter" idx="4"/>
          </p:nvPr>
        </p:nvSpPr>
        <p:spPr>
          <a:xfrm>
            <a:off x="6553200" y="6356350"/>
            <a:ext cx="2133600" cy="36512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C540F54-BDF4-4168-97F5-A2418C8BACA2}" type="slidenum">
              <a:rPr lang="en-US" altLang="en-US"/>
              <a:pPr/>
              <a:t>‹#›</a:t>
            </a:fld>
            <a:endParaRPr lang="en-US" altLang="en-US"/>
          </a:p>
        </p:txBody>
      </p:sp>
      <p:sp>
        <p:nvSpPr>
          <p:cNvPr id="1031" name="Date Placeholder 3">
            <a:extLst>
              <a:ext uri="{FF2B5EF4-FFF2-40B4-BE49-F238E27FC236}">
                <a16:creationId xmlns:a16="http://schemas.microsoft.com/office/drawing/2014/main" id="{19D50719-6771-F391-2A1B-98030BFB89E1}"/>
              </a:ext>
            </a:extLst>
          </p:cNvPr>
          <p:cNvSpPr>
            <a:spLocks noChangeArrowheads="1"/>
          </p:cNvSpPr>
          <p:nvPr/>
        </p:nvSpPr>
        <p:spPr bwMode="auto">
          <a:xfrm>
            <a:off x="1905000" y="64008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00"/>
          </a:p>
        </p:txBody>
      </p:sp>
    </p:spTree>
    <p:extLst>
      <p:ext uri="{BB962C8B-B14F-4D97-AF65-F5344CB8AC3E}">
        <p14:creationId xmlns:p14="http://schemas.microsoft.com/office/powerpoint/2010/main" val="3031719448"/>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Lst>
  <p:txStyles>
    <p:titleStyle>
      <a:lvl1pPr algn="ctr" rtl="0" eaLnBrk="0" fontAlgn="base" hangingPunct="0">
        <a:spcBef>
          <a:spcPct val="0"/>
        </a:spcBef>
        <a:spcAft>
          <a:spcPct val="0"/>
        </a:spcAft>
        <a:buSzPct val="100000"/>
        <a:defRPr sz="4400" kern="1200">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2pPr>
      <a:lvl3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3pPr>
      <a:lvl4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4pPr>
      <a:lvl5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5pPr>
      <a:lvl6pPr marL="4572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6pPr>
      <a:lvl7pPr marL="9144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7pPr>
      <a:lvl8pPr marL="13716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8pPr>
      <a:lvl9pPr marL="18288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SzPct val="100000"/>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SzPct val="100000"/>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SzPct val="100000"/>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SzPct val="100000"/>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notesSlide" Target="../notesSlides/notesSlide13.xml"/><Relationship Id="rId4"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39E6-1549-672A-EA8B-2BBB9429F80A}"/>
              </a:ext>
            </a:extLst>
          </p:cNvPr>
          <p:cNvSpPr>
            <a:spLocks noGrp="1"/>
          </p:cNvSpPr>
          <p:nvPr>
            <p:ph type="title"/>
          </p:nvPr>
        </p:nvSpPr>
        <p:spPr>
          <a:xfrm>
            <a:off x="-38100" y="2779533"/>
            <a:ext cx="9001125" cy="1792467"/>
          </a:xfrm>
        </p:spPr>
        <p:txBody>
          <a:bodyPr/>
          <a:lstStyle/>
          <a:p>
            <a:pPr algn="ctr"/>
            <a:r>
              <a:rPr lang="de-DE" sz="3600" b="0" i="0" u="none" strike="noStrike" baseline="0" dirty="0">
                <a:solidFill>
                  <a:schemeClr val="tx1"/>
                </a:solidFill>
                <a:latin typeface="Avenir-Black"/>
              </a:rPr>
              <a:t>Update in Lipid Managment</a:t>
            </a:r>
            <a:br>
              <a:rPr lang="de-DE" sz="3600" b="0" i="0" u="none" strike="noStrike" baseline="0" dirty="0">
                <a:solidFill>
                  <a:schemeClr val="tx1"/>
                </a:solidFill>
                <a:latin typeface="Avenir-Black"/>
              </a:rPr>
            </a:br>
            <a:r>
              <a:rPr lang="en-US" sz="3600" dirty="0"/>
              <a:t>Dr. Mohamed Abu-Farha</a:t>
            </a:r>
          </a:p>
        </p:txBody>
      </p:sp>
      <p:pic>
        <p:nvPicPr>
          <p:cNvPr id="5" name="Picture 4">
            <a:extLst>
              <a:ext uri="{FF2B5EF4-FFF2-40B4-BE49-F238E27FC236}">
                <a16:creationId xmlns:a16="http://schemas.microsoft.com/office/drawing/2014/main" id="{F1CC9E6E-E575-C536-B627-6CFED2635231}"/>
              </a:ext>
            </a:extLst>
          </p:cNvPr>
          <p:cNvPicPr>
            <a:picLocks noChangeAspect="1"/>
          </p:cNvPicPr>
          <p:nvPr/>
        </p:nvPicPr>
        <p:blipFill>
          <a:blip r:embed="rId2"/>
          <a:srcRect l="685" r="718"/>
          <a:stretch/>
        </p:blipFill>
        <p:spPr>
          <a:xfrm>
            <a:off x="-12700" y="0"/>
            <a:ext cx="9144000" cy="3635733"/>
          </a:xfrm>
          <a:prstGeom prst="rect">
            <a:avLst/>
          </a:prstGeom>
        </p:spPr>
      </p:pic>
      <p:pic>
        <p:nvPicPr>
          <p:cNvPr id="7" name="Picture 6">
            <a:extLst>
              <a:ext uri="{FF2B5EF4-FFF2-40B4-BE49-F238E27FC236}">
                <a16:creationId xmlns:a16="http://schemas.microsoft.com/office/drawing/2014/main" id="{26E04A43-BADA-9953-DF70-6F32704C3753}"/>
              </a:ext>
            </a:extLst>
          </p:cNvPr>
          <p:cNvPicPr>
            <a:picLocks noChangeAspect="1"/>
          </p:cNvPicPr>
          <p:nvPr/>
        </p:nvPicPr>
        <p:blipFill>
          <a:blip r:embed="rId3"/>
          <a:stretch>
            <a:fillRect/>
          </a:stretch>
        </p:blipFill>
        <p:spPr>
          <a:xfrm>
            <a:off x="3200400" y="4648200"/>
            <a:ext cx="2228850" cy="2036816"/>
          </a:xfrm>
          <a:prstGeom prst="rect">
            <a:avLst/>
          </a:prstGeom>
        </p:spPr>
      </p:pic>
    </p:spTree>
    <p:extLst>
      <p:ext uri="{BB962C8B-B14F-4D97-AF65-F5344CB8AC3E}">
        <p14:creationId xmlns:p14="http://schemas.microsoft.com/office/powerpoint/2010/main" val="2430570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DD22-0294-8889-193E-D432670F76B4}"/>
              </a:ext>
            </a:extLst>
          </p:cNvPr>
          <p:cNvSpPr>
            <a:spLocks noGrp="1"/>
          </p:cNvSpPr>
          <p:nvPr>
            <p:ph type="title"/>
          </p:nvPr>
        </p:nvSpPr>
        <p:spPr>
          <a:xfrm>
            <a:off x="76200" y="-76200"/>
            <a:ext cx="9296400" cy="1325563"/>
          </a:xfrm>
        </p:spPr>
        <p:txBody>
          <a:bodyPr/>
          <a:lstStyle/>
          <a:p>
            <a:pPr algn="ctr"/>
            <a:r>
              <a:rPr lang="en-GB" b="0" i="0" dirty="0">
                <a:solidFill>
                  <a:schemeClr val="tx1"/>
                </a:solidFill>
                <a:effectLst/>
                <a:latin typeface="Inter"/>
              </a:rPr>
              <a:t>The continuum of atherosclerotic cardiovascular disease (ASCVD) risk</a:t>
            </a:r>
            <a:endParaRPr lang="en-GB" dirty="0">
              <a:solidFill>
                <a:schemeClr val="tx1"/>
              </a:solidFill>
            </a:endParaRPr>
          </a:p>
        </p:txBody>
      </p:sp>
      <p:pic>
        <p:nvPicPr>
          <p:cNvPr id="4" name="Content Placeholder 3">
            <a:extLst>
              <a:ext uri="{FF2B5EF4-FFF2-40B4-BE49-F238E27FC236}">
                <a16:creationId xmlns:a16="http://schemas.microsoft.com/office/drawing/2014/main" id="{772723E9-5CBE-6C4F-8327-E910A0AB747D}"/>
              </a:ext>
            </a:extLst>
          </p:cNvPr>
          <p:cNvPicPr>
            <a:picLocks noGrp="1" noChangeAspect="1"/>
          </p:cNvPicPr>
          <p:nvPr>
            <p:ph idx="1"/>
          </p:nvPr>
        </p:nvPicPr>
        <p:blipFill>
          <a:blip r:embed="rId3"/>
          <a:stretch>
            <a:fillRect/>
          </a:stretch>
        </p:blipFill>
        <p:spPr>
          <a:xfrm>
            <a:off x="506954" y="1143000"/>
            <a:ext cx="7620000" cy="5349875"/>
          </a:xfrm>
          <a:prstGeom prst="rect">
            <a:avLst/>
          </a:prstGeom>
        </p:spPr>
      </p:pic>
    </p:spTree>
    <p:extLst>
      <p:ext uri="{BB962C8B-B14F-4D97-AF65-F5344CB8AC3E}">
        <p14:creationId xmlns:p14="http://schemas.microsoft.com/office/powerpoint/2010/main" val="1758335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C:\Users\katherine.sheehan\Documents\AHA_ACC Director\AHA-ACC GUIDELINES\Cholesterol gl -KAS\Figures\10.17.2018\Figure 2 Primary Prevention 10.23.2018.jpg">
            <a:extLst>
              <a:ext uri="{FF2B5EF4-FFF2-40B4-BE49-F238E27FC236}">
                <a16:creationId xmlns:a16="http://schemas.microsoft.com/office/drawing/2014/main" id="{9F4C8496-898E-0957-ACF4-050679342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1438"/>
            <a:ext cx="8001000"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B13B7-6CAC-009E-9C2E-84F07944AC37}"/>
            </a:ext>
          </a:extLst>
        </p:cNvPr>
        <p:cNvGrpSpPr/>
        <p:nvPr/>
      </p:nvGrpSpPr>
      <p:grpSpPr>
        <a:xfrm>
          <a:off x="0" y="0"/>
          <a:ext cx="0" cy="0"/>
          <a:chOff x="0" y="0"/>
          <a:chExt cx="0" cy="0"/>
        </a:xfrm>
      </p:grpSpPr>
      <p:sp>
        <p:nvSpPr>
          <p:cNvPr id="1031" name="Title 1">
            <a:extLst>
              <a:ext uri="{FF2B5EF4-FFF2-40B4-BE49-F238E27FC236}">
                <a16:creationId xmlns:a16="http://schemas.microsoft.com/office/drawing/2014/main" id="{1DDA22F1-1770-C0CD-2A37-E410DE2CDFA8}"/>
              </a:ext>
            </a:extLst>
          </p:cNvPr>
          <p:cNvSpPr>
            <a:spLocks noGrp="1"/>
          </p:cNvSpPr>
          <p:nvPr>
            <p:ph type="title"/>
          </p:nvPr>
        </p:nvSpPr>
        <p:spPr>
          <a:xfrm>
            <a:off x="628650" y="365125"/>
            <a:ext cx="7886700" cy="1325563"/>
          </a:xfrm>
        </p:spPr>
        <p:txBody>
          <a:bodyPr wrap="square" anchor="ctr">
            <a:normAutofit/>
          </a:bodyPr>
          <a:lstStyle/>
          <a:p>
            <a:r>
              <a:rPr lang="en-US" dirty="0"/>
              <a:t>Treatment Goals for LDL-C across Categories of CVD risk</a:t>
            </a:r>
          </a:p>
        </p:txBody>
      </p:sp>
      <p:pic>
        <p:nvPicPr>
          <p:cNvPr id="1026" name="Picture 2" descr="Figure 1">
            <a:extLst>
              <a:ext uri="{FF2B5EF4-FFF2-40B4-BE49-F238E27FC236}">
                <a16:creationId xmlns:a16="http://schemas.microsoft.com/office/drawing/2014/main" id="{02AF5BDF-90A4-7598-417A-6DD9CFB3AB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48" r="1" b="1"/>
          <a:stretch/>
        </p:blipFill>
        <p:spPr bwMode="auto">
          <a:xfrm>
            <a:off x="457200" y="1825625"/>
            <a:ext cx="8459283"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747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53385-D679-6D0D-EE21-66C1925F81D1}"/>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eaLnBrk="1" hangingPunct="1"/>
            <a:r>
              <a:rPr lang="en-US" sz="2800" kern="1200">
                <a:solidFill>
                  <a:schemeClr val="bg1"/>
                </a:solidFill>
                <a:latin typeface="+mj-lt"/>
                <a:ea typeface="+mj-ea"/>
                <a:cs typeface="+mj-cs"/>
              </a:rPr>
              <a:t>Definition of Statin Intensity</a:t>
            </a:r>
          </a:p>
        </p:txBody>
      </p:sp>
      <p:pic>
        <p:nvPicPr>
          <p:cNvPr id="5" name="Picture 4">
            <a:extLst>
              <a:ext uri="{FF2B5EF4-FFF2-40B4-BE49-F238E27FC236}">
                <a16:creationId xmlns:a16="http://schemas.microsoft.com/office/drawing/2014/main" id="{4D2B02FC-26B8-E7A3-0E2B-4C5BC086A842}"/>
              </a:ext>
            </a:extLst>
          </p:cNvPr>
          <p:cNvPicPr>
            <a:picLocks noChangeAspect="1"/>
          </p:cNvPicPr>
          <p:nvPr/>
        </p:nvPicPr>
        <p:blipFill>
          <a:blip r:embed="rId2"/>
          <a:srcRect l="3333" t="29259" r="37500" b="10000"/>
          <a:stretch/>
        </p:blipFill>
        <p:spPr>
          <a:xfrm>
            <a:off x="767261" y="1675227"/>
            <a:ext cx="7609477" cy="4394199"/>
          </a:xfrm>
          <a:prstGeom prst="rect">
            <a:avLst/>
          </a:prstGeom>
        </p:spPr>
      </p:pic>
    </p:spTree>
    <p:extLst>
      <p:ext uri="{BB962C8B-B14F-4D97-AF65-F5344CB8AC3E}">
        <p14:creationId xmlns:p14="http://schemas.microsoft.com/office/powerpoint/2010/main" val="3681373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619424EC-2432-3A21-A243-2345AF65E83C}"/>
              </a:ext>
            </a:extLst>
          </p:cNvPr>
          <p:cNvSpPr>
            <a:spLocks noGrp="1"/>
          </p:cNvSpPr>
          <p:nvPr>
            <p:ph type="title"/>
          </p:nvPr>
        </p:nvSpPr>
        <p:spPr>
          <a:xfrm>
            <a:off x="628650" y="365125"/>
            <a:ext cx="7886700" cy="1325563"/>
          </a:xfrm>
        </p:spPr>
        <p:txBody>
          <a:bodyPr/>
          <a:lstStyle/>
          <a:p>
            <a:pPr algn="ctr"/>
            <a:r>
              <a:rPr lang="en-US" dirty="0"/>
              <a:t>Challenges In Primary Prevention</a:t>
            </a:r>
          </a:p>
        </p:txBody>
      </p:sp>
      <p:pic>
        <p:nvPicPr>
          <p:cNvPr id="1026" name="Picture 2">
            <a:extLst>
              <a:ext uri="{FF2B5EF4-FFF2-40B4-BE49-F238E27FC236}">
                <a16:creationId xmlns:a16="http://schemas.microsoft.com/office/drawing/2014/main" id="{BE6D8F44-283B-A485-2957-22DC5625A5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 b="13793"/>
          <a:stretch/>
        </p:blipFill>
        <p:spPr bwMode="auto">
          <a:xfrm>
            <a:off x="148139" y="1585912"/>
            <a:ext cx="8847721" cy="4881563"/>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89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7FE9DE-FF24-6F27-B1B5-2CF466A0B95F}"/>
              </a:ext>
            </a:extLst>
          </p:cNvPr>
          <p:cNvSpPr txBox="1"/>
          <p:nvPr/>
        </p:nvSpPr>
        <p:spPr bwMode="auto">
          <a:xfrm>
            <a:off x="665864" y="5181600"/>
            <a:ext cx="4095750" cy="1325563"/>
          </a:xfrm>
          <a:prstGeom prst="rect">
            <a:avLst/>
          </a:prstGeom>
          <a:noFill/>
          <a:ln>
            <a:noFill/>
          </a:ln>
        </p:spPr>
        <p:txBody>
          <a:bodyPr vert="horz" wrap="square" lIns="91440" tIns="45720" rIns="91440" bIns="45720" numCol="1" anchor="ctr" anchorCtr="0" compatLnSpc="1">
            <a:prstTxWarp prst="textNoShape">
              <a:avLst/>
            </a:prstTxWarp>
            <a:normAutofit lnSpcReduction="10000"/>
          </a:bodyPr>
          <a:lstStyle/>
          <a:p>
            <a:pPr defTabSz="685800">
              <a:lnSpc>
                <a:spcPct val="90000"/>
              </a:lnSpc>
              <a:spcAft>
                <a:spcPts val="600"/>
              </a:spcAft>
            </a:pPr>
            <a:r>
              <a:rPr lang="en-US" b="1" i="0" kern="1200" dirty="0">
                <a:solidFill>
                  <a:srgbClr val="002060"/>
                </a:solidFill>
                <a:effectLst/>
                <a:latin typeface="+mj-lt"/>
                <a:ea typeface="+mj-ea"/>
                <a:cs typeface="+mj-cs"/>
              </a:rPr>
              <a:t>In this long-term follow-up of patients with CHD, less than 70 % used high-intensity statin therapy with only small changes over time, and only 25 % used additional treatment with ezetimibe. </a:t>
            </a:r>
            <a:endParaRPr lang="en-US" b="1" kern="1200" dirty="0">
              <a:solidFill>
                <a:srgbClr val="002060"/>
              </a:solidFill>
              <a:latin typeface="+mj-lt"/>
              <a:ea typeface="+mj-ea"/>
              <a:cs typeface="+mj-cs"/>
            </a:endParaRPr>
          </a:p>
        </p:txBody>
      </p:sp>
      <p:pic>
        <p:nvPicPr>
          <p:cNvPr id="5" name="Picture 4">
            <a:extLst>
              <a:ext uri="{FF2B5EF4-FFF2-40B4-BE49-F238E27FC236}">
                <a16:creationId xmlns:a16="http://schemas.microsoft.com/office/drawing/2014/main" id="{EB429411-17B6-0EE3-1E57-45891702638C}"/>
              </a:ext>
            </a:extLst>
          </p:cNvPr>
          <p:cNvPicPr>
            <a:picLocks noChangeAspect="1"/>
          </p:cNvPicPr>
          <p:nvPr/>
        </p:nvPicPr>
        <p:blipFill>
          <a:blip r:embed="rId2"/>
          <a:stretch>
            <a:fillRect/>
          </a:stretch>
        </p:blipFill>
        <p:spPr>
          <a:xfrm>
            <a:off x="1028699" y="762000"/>
            <a:ext cx="7086601" cy="4322826"/>
          </a:xfrm>
          <a:prstGeom prst="rect">
            <a:avLst/>
          </a:prstGeom>
          <a:noFill/>
        </p:spPr>
      </p:pic>
      <p:sp>
        <p:nvSpPr>
          <p:cNvPr id="8" name="Title 1">
            <a:extLst>
              <a:ext uri="{FF2B5EF4-FFF2-40B4-BE49-F238E27FC236}">
                <a16:creationId xmlns:a16="http://schemas.microsoft.com/office/drawing/2014/main" id="{4140E84D-BFE5-31A0-EB3F-4C1FAEEBDCF9}"/>
              </a:ext>
            </a:extLst>
          </p:cNvPr>
          <p:cNvSpPr>
            <a:spLocks noGrp="1"/>
          </p:cNvSpPr>
          <p:nvPr>
            <p:ph type="title"/>
          </p:nvPr>
        </p:nvSpPr>
        <p:spPr>
          <a:xfrm>
            <a:off x="628650" y="38397"/>
            <a:ext cx="7886700" cy="723603"/>
          </a:xfrm>
        </p:spPr>
        <p:txBody>
          <a:bodyPr/>
          <a:lstStyle/>
          <a:p>
            <a:pPr algn="ctr"/>
            <a:r>
              <a:rPr lang="en-US" dirty="0"/>
              <a:t>Challenges In Secondary Prevention</a:t>
            </a:r>
          </a:p>
        </p:txBody>
      </p:sp>
      <p:sp>
        <p:nvSpPr>
          <p:cNvPr id="11" name="TextBox 10">
            <a:extLst>
              <a:ext uri="{FF2B5EF4-FFF2-40B4-BE49-F238E27FC236}">
                <a16:creationId xmlns:a16="http://schemas.microsoft.com/office/drawing/2014/main" id="{020F20AA-BDA8-6A36-DCDD-A245FEAAC8E6}"/>
              </a:ext>
            </a:extLst>
          </p:cNvPr>
          <p:cNvSpPr txBox="1"/>
          <p:nvPr/>
        </p:nvSpPr>
        <p:spPr>
          <a:xfrm>
            <a:off x="5029200" y="5181600"/>
            <a:ext cx="2819400" cy="1477328"/>
          </a:xfrm>
          <a:prstGeom prst="rect">
            <a:avLst/>
          </a:prstGeom>
          <a:noFill/>
        </p:spPr>
        <p:txBody>
          <a:bodyPr wrap="square">
            <a:spAutoFit/>
          </a:bodyPr>
          <a:lstStyle/>
          <a:p>
            <a:r>
              <a:rPr lang="en-US" b="1" i="0" kern="1200" dirty="0">
                <a:solidFill>
                  <a:srgbClr val="002060"/>
                </a:solidFill>
                <a:effectLst/>
                <a:latin typeface="+mj-lt"/>
                <a:ea typeface="+mj-ea"/>
                <a:cs typeface="+mj-cs"/>
              </a:rPr>
              <a:t>Consistent across adherence measures, we found that more than one in five had poor long-term adherence to LLD.</a:t>
            </a:r>
            <a:endParaRPr lang="en-US" dirty="0"/>
          </a:p>
        </p:txBody>
      </p:sp>
    </p:spTree>
    <p:extLst>
      <p:ext uri="{BB962C8B-B14F-4D97-AF65-F5344CB8AC3E}">
        <p14:creationId xmlns:p14="http://schemas.microsoft.com/office/powerpoint/2010/main" val="1779475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9A75-FA3F-3A2E-96C4-5A259F9AD17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A465A60-9BF5-6FF9-B73A-35B7A39DE16F}"/>
              </a:ext>
            </a:extLst>
          </p:cNvPr>
          <p:cNvPicPr>
            <a:picLocks noGrp="1" noChangeAspect="1"/>
          </p:cNvPicPr>
          <p:nvPr>
            <p:ph idx="1"/>
          </p:nvPr>
        </p:nvPicPr>
        <p:blipFill rotWithShape="1">
          <a:blip r:embed="rId2"/>
          <a:srcRect t="45605" r="35225" b="8864"/>
          <a:stretch/>
        </p:blipFill>
        <p:spPr>
          <a:xfrm>
            <a:off x="533400" y="166688"/>
            <a:ext cx="7709005" cy="3048000"/>
          </a:xfrm>
        </p:spPr>
      </p:pic>
      <p:pic>
        <p:nvPicPr>
          <p:cNvPr id="6" name="Picture 5">
            <a:extLst>
              <a:ext uri="{FF2B5EF4-FFF2-40B4-BE49-F238E27FC236}">
                <a16:creationId xmlns:a16="http://schemas.microsoft.com/office/drawing/2014/main" id="{DA9CCEE9-6DFD-C4FA-5835-BF2AC9D22E12}"/>
              </a:ext>
            </a:extLst>
          </p:cNvPr>
          <p:cNvPicPr>
            <a:picLocks noChangeAspect="1"/>
          </p:cNvPicPr>
          <p:nvPr/>
        </p:nvPicPr>
        <p:blipFill>
          <a:blip r:embed="rId3"/>
          <a:stretch>
            <a:fillRect/>
          </a:stretch>
        </p:blipFill>
        <p:spPr>
          <a:xfrm>
            <a:off x="228600" y="3429000"/>
            <a:ext cx="4572000" cy="2571750"/>
          </a:xfrm>
          <a:prstGeom prst="rect">
            <a:avLst/>
          </a:prstGeom>
        </p:spPr>
      </p:pic>
      <p:pic>
        <p:nvPicPr>
          <p:cNvPr id="7" name="Picture 6">
            <a:extLst>
              <a:ext uri="{FF2B5EF4-FFF2-40B4-BE49-F238E27FC236}">
                <a16:creationId xmlns:a16="http://schemas.microsoft.com/office/drawing/2014/main" id="{8999315B-7DFF-AEE9-48C2-4AD1389AE88D}"/>
              </a:ext>
            </a:extLst>
          </p:cNvPr>
          <p:cNvPicPr>
            <a:picLocks noChangeAspect="1"/>
          </p:cNvPicPr>
          <p:nvPr/>
        </p:nvPicPr>
        <p:blipFill>
          <a:blip r:embed="rId4"/>
          <a:stretch>
            <a:fillRect/>
          </a:stretch>
        </p:blipFill>
        <p:spPr>
          <a:xfrm>
            <a:off x="4876800" y="3429001"/>
            <a:ext cx="3864652" cy="2571750"/>
          </a:xfrm>
          <a:prstGeom prst="rect">
            <a:avLst/>
          </a:prstGeom>
        </p:spPr>
      </p:pic>
    </p:spTree>
    <p:extLst>
      <p:ext uri="{BB962C8B-B14F-4D97-AF65-F5344CB8AC3E}">
        <p14:creationId xmlns:p14="http://schemas.microsoft.com/office/powerpoint/2010/main" val="413430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B975-ED0F-7430-3FB2-674F3DAFE295}"/>
              </a:ext>
            </a:extLst>
          </p:cNvPr>
          <p:cNvSpPr>
            <a:spLocks noGrp="1"/>
          </p:cNvSpPr>
          <p:nvPr>
            <p:ph type="title"/>
          </p:nvPr>
        </p:nvSpPr>
        <p:spPr/>
        <p:txBody>
          <a:bodyPr/>
          <a:lstStyle/>
          <a:p>
            <a:r>
              <a:rPr lang="en-US" b="1" i="0" dirty="0">
                <a:solidFill>
                  <a:srgbClr val="000000"/>
                </a:solidFill>
                <a:effectLst/>
                <a:latin typeface="Arial" panose="020B0604020202020204" pitchFamily="34" charset="0"/>
              </a:rPr>
              <a:t>Oreo Cookie Treatment Lowers LDL Cholesterol More Than High-Intensity Statin therapy</a:t>
            </a:r>
            <a:br>
              <a:rPr lang="en-US" b="1" i="0" dirty="0">
                <a:solidFill>
                  <a:srgbClr val="000000"/>
                </a:solidFill>
                <a:effectLst/>
                <a:latin typeface="Arial" panose="020B0604020202020204" pitchFamily="34" charset="0"/>
              </a:rPr>
            </a:br>
            <a:endParaRPr lang="en-US" dirty="0"/>
          </a:p>
        </p:txBody>
      </p:sp>
      <p:pic>
        <p:nvPicPr>
          <p:cNvPr id="4" name="Picture 3">
            <a:extLst>
              <a:ext uri="{FF2B5EF4-FFF2-40B4-BE49-F238E27FC236}">
                <a16:creationId xmlns:a16="http://schemas.microsoft.com/office/drawing/2014/main" id="{B77D1999-ADFB-EE4E-647D-52CEA0A65355}"/>
              </a:ext>
            </a:extLst>
          </p:cNvPr>
          <p:cNvPicPr>
            <a:picLocks noChangeAspect="1"/>
          </p:cNvPicPr>
          <p:nvPr/>
        </p:nvPicPr>
        <p:blipFill>
          <a:blip r:embed="rId2"/>
          <a:stretch>
            <a:fillRect/>
          </a:stretch>
        </p:blipFill>
        <p:spPr>
          <a:xfrm>
            <a:off x="762000" y="1524000"/>
            <a:ext cx="7924800" cy="4579155"/>
          </a:xfrm>
          <a:prstGeom prst="rect">
            <a:avLst/>
          </a:prstGeom>
        </p:spPr>
      </p:pic>
      <p:pic>
        <p:nvPicPr>
          <p:cNvPr id="5" name="Picture 4">
            <a:extLst>
              <a:ext uri="{FF2B5EF4-FFF2-40B4-BE49-F238E27FC236}">
                <a16:creationId xmlns:a16="http://schemas.microsoft.com/office/drawing/2014/main" id="{4E67EF51-4A45-5F63-948D-A155A9A99C6C}"/>
              </a:ext>
            </a:extLst>
          </p:cNvPr>
          <p:cNvPicPr>
            <a:picLocks noChangeAspect="1"/>
          </p:cNvPicPr>
          <p:nvPr/>
        </p:nvPicPr>
        <p:blipFill>
          <a:blip r:embed="rId3"/>
          <a:stretch>
            <a:fillRect/>
          </a:stretch>
        </p:blipFill>
        <p:spPr>
          <a:xfrm>
            <a:off x="152400" y="1716088"/>
            <a:ext cx="9144000" cy="3808238"/>
          </a:xfrm>
          <a:prstGeom prst="rect">
            <a:avLst/>
          </a:prstGeom>
        </p:spPr>
      </p:pic>
      <p:sp>
        <p:nvSpPr>
          <p:cNvPr id="7" name="TextBox 6">
            <a:extLst>
              <a:ext uri="{FF2B5EF4-FFF2-40B4-BE49-F238E27FC236}">
                <a16:creationId xmlns:a16="http://schemas.microsoft.com/office/drawing/2014/main" id="{C634E5E7-B8ED-2C93-BEEC-AE34083415C0}"/>
              </a:ext>
            </a:extLst>
          </p:cNvPr>
          <p:cNvSpPr txBox="1"/>
          <p:nvPr/>
        </p:nvSpPr>
        <p:spPr>
          <a:xfrm>
            <a:off x="1206500" y="6308209"/>
            <a:ext cx="7467600" cy="369332"/>
          </a:xfrm>
          <a:prstGeom prst="rect">
            <a:avLst/>
          </a:prstGeom>
          <a:noFill/>
        </p:spPr>
        <p:txBody>
          <a:bodyPr wrap="square">
            <a:spAutoFit/>
          </a:bodyPr>
          <a:lstStyle/>
          <a:p>
            <a:r>
              <a:rPr lang="nb-NO" dirty="0"/>
              <a:t>Metabolites 2024, 14(1), 73; https://doi.org/10.3390/metabo14010073</a:t>
            </a:r>
            <a:endParaRPr lang="en-US" dirty="0"/>
          </a:p>
        </p:txBody>
      </p:sp>
    </p:spTree>
    <p:extLst>
      <p:ext uri="{BB962C8B-B14F-4D97-AF65-F5344CB8AC3E}">
        <p14:creationId xmlns:p14="http://schemas.microsoft.com/office/powerpoint/2010/main" val="2827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 name="Rectangle 513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Title 1"/>
          <p:cNvSpPr>
            <a:spLocks noGrp="1"/>
          </p:cNvSpPr>
          <p:nvPr>
            <p:ph type="title"/>
          </p:nvPr>
        </p:nvSpPr>
        <p:spPr>
          <a:xfrm>
            <a:off x="367902" y="681154"/>
            <a:ext cx="8408193" cy="744836"/>
          </a:xfrm>
          <a:prstGeom prst="rect">
            <a:avLst/>
          </a:prstGeom>
        </p:spPr>
        <p:txBody>
          <a:bodyPr vert="horz" lIns="91440" tIns="45720" rIns="91440" bIns="45720" rtlCol="0" anchor="ctr" anchorCtr="0">
            <a:norm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lgn="ctr" eaLnBrk="1" hangingPunct="1">
              <a:lnSpc>
                <a:spcPct val="90000"/>
              </a:lnSpc>
            </a:pPr>
            <a:r>
              <a:rPr lang="en-US" altLang="en-US" sz="2200" b="0" kern="1200" dirty="0">
                <a:solidFill>
                  <a:schemeClr val="bg1"/>
                </a:solidFill>
                <a:latin typeface="+mj-lt"/>
                <a:ea typeface="+mj-ea"/>
                <a:cs typeface="+mj-cs"/>
              </a:rPr>
              <a:t>Multiple lines of evidence showing low-density lipoprotein cholesterol is causal for cardiovascular disease.</a:t>
            </a:r>
          </a:p>
        </p:txBody>
      </p:sp>
      <p:pic>
        <p:nvPicPr>
          <p:cNvPr id="5125" name="New picture"/>
          <p:cNvPicPr/>
          <p:nvPr/>
        </p:nvPicPr>
        <p:blipFill>
          <a:blip r:embed="rId3"/>
          <a:stretch>
            <a:fillRect/>
          </a:stretch>
        </p:blipFill>
        <p:spPr>
          <a:xfrm>
            <a:off x="482600" y="1776509"/>
            <a:ext cx="8178799" cy="4191634"/>
          </a:xfrm>
          <a:prstGeom prst="rect">
            <a:avLst/>
          </a:prstGeom>
        </p:spPr>
      </p:pic>
      <p:sp>
        <p:nvSpPr>
          <p:cNvPr id="5122" name="Footer Placeholder 3"/>
          <p:cNvSpPr>
            <a:spLocks noGrp="1"/>
          </p:cNvSpPr>
          <p:nvPr>
            <p:ph type="ftr" idx="10"/>
          </p:nvPr>
        </p:nvSpPr>
        <p:spPr>
          <a:xfrm>
            <a:off x="3028950" y="6356350"/>
            <a:ext cx="3086100" cy="365125"/>
          </a:xfrm>
          <a:prstGeom prst="rect">
            <a:avLst/>
          </a:prstGeom>
        </p:spPr>
        <p:txBody>
          <a:bodyPr vert="horz" lIns="91440" tIns="45720" rIns="91440" bIns="4572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algn="ctr" eaLnBrk="1" hangingPunct="1">
              <a:lnSpc>
                <a:spcPct val="90000"/>
              </a:lnSpc>
              <a:spcBef>
                <a:spcPct val="0"/>
              </a:spcBef>
              <a:spcAft>
                <a:spcPts val="600"/>
              </a:spcAft>
              <a:buNone/>
            </a:pPr>
            <a:r>
              <a:rPr lang="en-US" altLang="en-US" sz="1000" i="1" kern="1200" dirty="0" err="1">
                <a:solidFill>
                  <a:schemeClr val="tx1">
                    <a:tint val="75000"/>
                  </a:schemeClr>
                </a:solidFill>
                <a:latin typeface="+mn-lt"/>
                <a:ea typeface="+mn-ea"/>
                <a:cs typeface="+mn-cs"/>
              </a:rPr>
              <a:t>Eur</a:t>
            </a:r>
            <a:r>
              <a:rPr lang="en-US" altLang="en-US" sz="1000" i="1" kern="1200" dirty="0">
                <a:solidFill>
                  <a:schemeClr val="tx1">
                    <a:tint val="75000"/>
                  </a:schemeClr>
                </a:solidFill>
                <a:latin typeface="+mn-lt"/>
                <a:ea typeface="+mn-ea"/>
                <a:cs typeface="+mn-cs"/>
              </a:rPr>
              <a:t> Heart J</a:t>
            </a:r>
            <a:r>
              <a:rPr lang="en-US" altLang="en-US" sz="1000" kern="1200" dirty="0">
                <a:solidFill>
                  <a:schemeClr val="tx1">
                    <a:tint val="75000"/>
                  </a:schemeClr>
                </a:solidFill>
                <a:latin typeface="+mn-lt"/>
                <a:ea typeface="+mn-ea"/>
                <a:cs typeface="+mn-cs"/>
              </a:rPr>
              <a:t>, Volume 43, Issue 34, 7 September 2022, Pages 3198–3208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E3051FDD-3C14-2207-1DF4-12B9DCFBFE1E}"/>
              </a:ext>
            </a:extLst>
          </p:cNvPr>
          <p:cNvSpPr>
            <a:spLocks noGrp="1"/>
          </p:cNvSpPr>
          <p:nvPr>
            <p:ph type="title"/>
          </p:nvPr>
        </p:nvSpPr>
        <p:spPr>
          <a:xfrm>
            <a:off x="628650" y="365125"/>
            <a:ext cx="7886700" cy="1325563"/>
          </a:xfrm>
        </p:spPr>
        <p:txBody>
          <a:bodyPr/>
          <a:lstStyle/>
          <a:p>
            <a:pPr algn="ctr"/>
            <a:r>
              <a:rPr lang="en-US" dirty="0"/>
              <a:t>LDL Lowering </a:t>
            </a:r>
          </a:p>
        </p:txBody>
      </p:sp>
      <p:pic>
        <p:nvPicPr>
          <p:cNvPr id="2050" name="Picture 2" descr="Relationship between LDL cholesterol and cardiovascular risk">
            <a:extLst>
              <a:ext uri="{FF2B5EF4-FFF2-40B4-BE49-F238E27FC236}">
                <a16:creationId xmlns:a16="http://schemas.microsoft.com/office/drawing/2014/main" id="{819D5BAF-B1D1-A81A-E1FE-28F0DB3BBC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422" y="1690688"/>
            <a:ext cx="8595156" cy="5071142"/>
          </a:xfrm>
          <a:prstGeom prst="rect">
            <a:avLst/>
          </a:prstGeom>
          <a:solidFill>
            <a:srgbClr val="FFFFFF"/>
          </a:solidFill>
        </p:spPr>
      </p:pic>
    </p:spTree>
    <p:extLst>
      <p:ext uri="{BB962C8B-B14F-4D97-AF65-F5344CB8AC3E}">
        <p14:creationId xmlns:p14="http://schemas.microsoft.com/office/powerpoint/2010/main" val="425689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2578" name="Rectangle 22577">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83" name="Rectangle 22582">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919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85" name="Arc 22584">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180222" y="1348064"/>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530" name="Rectangle 2">
            <a:extLst>
              <a:ext uri="{FF2B5EF4-FFF2-40B4-BE49-F238E27FC236}">
                <a16:creationId xmlns:a16="http://schemas.microsoft.com/office/drawing/2014/main" id="{5699F910-20AB-AB70-7111-95F7C7F04CC7}"/>
              </a:ext>
            </a:extLst>
          </p:cNvPr>
          <p:cNvSpPr>
            <a:spLocks noGrp="1" noChangeArrowheads="1"/>
          </p:cNvSpPr>
          <p:nvPr>
            <p:ph type="title"/>
          </p:nvPr>
        </p:nvSpPr>
        <p:spPr>
          <a:xfrm>
            <a:off x="628650" y="643467"/>
            <a:ext cx="2213403" cy="5571066"/>
          </a:xfrm>
        </p:spPr>
        <p:txBody>
          <a:bodyPr>
            <a:normAutofit/>
          </a:bodyPr>
          <a:lstStyle/>
          <a:p>
            <a:pPr eaLnBrk="1" fontAlgn="auto" hangingPunct="1">
              <a:spcAft>
                <a:spcPts val="0"/>
              </a:spcAft>
              <a:defRPr/>
            </a:pPr>
            <a:r>
              <a:rPr lang="en-GB" dirty="0">
                <a:solidFill>
                  <a:srgbClr val="FFFFFF"/>
                </a:solidFill>
              </a:rPr>
              <a:t>CVD </a:t>
            </a:r>
            <a:r>
              <a:rPr lang="hu-HU" dirty="0">
                <a:solidFill>
                  <a:srgbClr val="FFFFFF"/>
                </a:solidFill>
              </a:rPr>
              <a:t>Public Health Significance</a:t>
            </a:r>
          </a:p>
        </p:txBody>
      </p:sp>
      <p:graphicFrame>
        <p:nvGraphicFramePr>
          <p:cNvPr id="22542" name="Rectangle 3">
            <a:extLst>
              <a:ext uri="{FF2B5EF4-FFF2-40B4-BE49-F238E27FC236}">
                <a16:creationId xmlns:a16="http://schemas.microsoft.com/office/drawing/2014/main" id="{9627F21E-9479-BDCA-3A35-FB9EED82A23B}"/>
              </a:ext>
            </a:extLst>
          </p:cNvPr>
          <p:cNvGraphicFramePr>
            <a:graphicFrameLocks noGrp="1"/>
          </p:cNvGraphicFramePr>
          <p:nvPr>
            <p:ph idx="1"/>
            <p:extLst>
              <p:ext uri="{D42A27DB-BD31-4B8C-83A1-F6EECF244321}">
                <p14:modId xmlns:p14="http://schemas.microsoft.com/office/powerpoint/2010/main" val="99034908"/>
              </p:ext>
            </p:extLst>
          </p:nvPr>
        </p:nvGraphicFramePr>
        <p:xfrm>
          <a:off x="3927763" y="653693"/>
          <a:ext cx="4727797" cy="5560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8553C9-D6A6-3CF6-DE7A-CC7A0287FD65}"/>
              </a:ext>
            </a:extLst>
          </p:cNvPr>
          <p:cNvSpPr>
            <a:spLocks noGrp="1"/>
          </p:cNvSpPr>
          <p:nvPr>
            <p:ph type="title"/>
          </p:nvPr>
        </p:nvSpPr>
        <p:spPr>
          <a:xfrm>
            <a:off x="479160" y="417576"/>
            <a:ext cx="8182230" cy="1249394"/>
          </a:xfrm>
        </p:spPr>
        <p:txBody>
          <a:bodyPr vert="horz" lIns="91440" tIns="45720" rIns="91440" bIns="45720" rtlCol="0" anchor="ctr">
            <a:normAutofit/>
          </a:bodyPr>
          <a:lstStyle/>
          <a:p>
            <a:pPr algn="ctr" defTabSz="914400" eaLnBrk="1" hangingPunct="1"/>
            <a:r>
              <a:rPr lang="en-US" sz="4000" kern="1200">
                <a:solidFill>
                  <a:schemeClr val="tx1"/>
                </a:solidFill>
                <a:latin typeface="+mj-lt"/>
                <a:ea typeface="+mj-ea"/>
                <a:cs typeface="+mj-cs"/>
              </a:rPr>
              <a:t>“Cholesterol-Years” for ASCVD Risk Prediction and Treatment</a:t>
            </a:r>
          </a:p>
        </p:txBody>
      </p:sp>
      <p:sp>
        <p:nvSpPr>
          <p:cNvPr id="4" name="TextShape 1">
            <a:extLst>
              <a:ext uri="{FF2B5EF4-FFF2-40B4-BE49-F238E27FC236}">
                <a16:creationId xmlns:a16="http://schemas.microsoft.com/office/drawing/2014/main" id="{B3D701A9-8476-2658-4194-B102FF7D0150}"/>
              </a:ext>
            </a:extLst>
          </p:cNvPr>
          <p:cNvSpPr txBox="1"/>
          <p:nvPr/>
        </p:nvSpPr>
        <p:spPr>
          <a:xfrm>
            <a:off x="479160" y="1809541"/>
            <a:ext cx="8182233" cy="687406"/>
          </a:xfrm>
          <a:prstGeom prst="rect">
            <a:avLst/>
          </a:prstGeom>
        </p:spPr>
        <p:txBody>
          <a:bodyPr vert="horz" lIns="91440" tIns="45720" rIns="91440" bIns="45720" rtlCol="0" anchor="ctr">
            <a:normAutofit/>
          </a:bodyPr>
          <a:lstStyle/>
          <a:p>
            <a:pPr algn="ctr" eaLnBrk="1" hangingPunct="1">
              <a:lnSpc>
                <a:spcPct val="90000"/>
              </a:lnSpc>
              <a:spcBef>
                <a:spcPts val="1000"/>
              </a:spcBef>
            </a:pPr>
            <a:r>
              <a:rPr lang="en-US" sz="2400" b="1" strike="noStrike" kern="1200" spc="-1">
                <a:solidFill>
                  <a:schemeClr val="tx1"/>
                </a:solidFill>
                <a:latin typeface="+mn-lt"/>
                <a:ea typeface="+mn-ea"/>
                <a:cs typeface="+mn-cs"/>
              </a:rPr>
              <a:t>Michael D. Shapiro et al. </a:t>
            </a:r>
            <a:r>
              <a:rPr lang="en-US" sz="2400" b="1" i="1" strike="noStrike" kern="1200" spc="-1">
                <a:solidFill>
                  <a:schemeClr val="tx1"/>
                </a:solidFill>
                <a:latin typeface="+mn-lt"/>
                <a:ea typeface="+mn-ea"/>
                <a:cs typeface="+mn-cs"/>
              </a:rPr>
              <a:t>JACC</a:t>
            </a:r>
            <a:r>
              <a:rPr lang="en-US" sz="2400" b="1" strike="noStrike" kern="1200" spc="-1">
                <a:solidFill>
                  <a:schemeClr val="tx1"/>
                </a:solidFill>
                <a:latin typeface="+mn-lt"/>
                <a:ea typeface="+mn-ea"/>
                <a:cs typeface="+mn-cs"/>
              </a:rPr>
              <a:t> 2020; 76:1517-1520.</a:t>
            </a:r>
            <a:endParaRPr lang="en-US" sz="2400" b="0" strike="noStrike" kern="1200" spc="-1">
              <a:solidFill>
                <a:schemeClr val="tx1"/>
              </a:solidFill>
              <a:latin typeface="+mn-lt"/>
              <a:ea typeface="+mn-ea"/>
              <a:cs typeface="+mn-cs"/>
            </a:endParaRPr>
          </a:p>
        </p:txBody>
      </p:sp>
      <p:sp>
        <p:nvSpPr>
          <p:cNvPr id="23"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in graphic">
            <a:extLst>
              <a:ext uri="{FF2B5EF4-FFF2-40B4-BE49-F238E27FC236}">
                <a16:creationId xmlns:a16="http://schemas.microsoft.com/office/drawing/2014/main" id="{D6810899-2397-4C0F-95C6-D5D8E1CD3CE1}"/>
              </a:ext>
            </a:extLst>
          </p:cNvPr>
          <p:cNvPicPr/>
          <p:nvPr/>
        </p:nvPicPr>
        <p:blipFill>
          <a:blip r:embed="rId2"/>
          <a:stretch/>
        </p:blipFill>
        <p:spPr>
          <a:xfrm>
            <a:off x="1874352" y="2633472"/>
            <a:ext cx="5393009" cy="3586353"/>
          </a:xfrm>
          <a:prstGeom prst="rect">
            <a:avLst/>
          </a:prstGeom>
        </p:spPr>
      </p:pic>
    </p:spTree>
    <p:extLst>
      <p:ext uri="{BB962C8B-B14F-4D97-AF65-F5344CB8AC3E}">
        <p14:creationId xmlns:p14="http://schemas.microsoft.com/office/powerpoint/2010/main" val="3847632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1" name="Rectangle 513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Title 1"/>
          <p:cNvSpPr>
            <a:spLocks noGrp="1"/>
          </p:cNvSpPr>
          <p:nvPr>
            <p:ph type="title"/>
          </p:nvPr>
        </p:nvSpPr>
        <p:spPr>
          <a:xfrm>
            <a:off x="417399" y="643467"/>
            <a:ext cx="8408193" cy="744836"/>
          </a:xfrm>
          <a:prstGeom prst="rect">
            <a:avLst/>
          </a:prstGeom>
        </p:spPr>
        <p:txBody>
          <a:bodyPr vert="horz" lIns="91440" tIns="45720" rIns="91440" bIns="45720" rtlCol="0" anchor="ctr" anchorCtr="0">
            <a:norm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lgn="ctr" eaLnBrk="1" hangingPunct="1">
              <a:lnSpc>
                <a:spcPct val="90000"/>
              </a:lnSpc>
            </a:pPr>
            <a:r>
              <a:rPr lang="en-US" altLang="en-US" sz="2200" b="0" kern="1200" dirty="0">
                <a:solidFill>
                  <a:schemeClr val="bg1"/>
                </a:solidFill>
                <a:latin typeface="+mj-lt"/>
                <a:ea typeface="+mj-ea"/>
                <a:cs typeface="+mj-cs"/>
              </a:rPr>
              <a:t>New targets for lipid-lowering therapies. Beyond low-density lipoprotein, lipoprotein(a) </a:t>
            </a:r>
          </a:p>
        </p:txBody>
      </p:sp>
      <p:pic>
        <p:nvPicPr>
          <p:cNvPr id="5125" name="New picture"/>
          <p:cNvPicPr/>
          <p:nvPr/>
        </p:nvPicPr>
        <p:blipFill>
          <a:blip r:embed="rId3"/>
          <a:stretch>
            <a:fillRect/>
          </a:stretch>
        </p:blipFill>
        <p:spPr>
          <a:xfrm>
            <a:off x="482600" y="1725392"/>
            <a:ext cx="8178799" cy="4293869"/>
          </a:xfrm>
          <a:prstGeom prst="rect">
            <a:avLst/>
          </a:prstGeom>
        </p:spPr>
      </p:pic>
      <p:sp>
        <p:nvSpPr>
          <p:cNvPr id="5122" name="Footer Placeholder 3"/>
          <p:cNvSpPr>
            <a:spLocks noGrp="1"/>
          </p:cNvSpPr>
          <p:nvPr>
            <p:ph type="ftr" idx="10"/>
          </p:nvPr>
        </p:nvSpPr>
        <p:spPr>
          <a:xfrm>
            <a:off x="3028950" y="6356350"/>
            <a:ext cx="3086100" cy="365125"/>
          </a:xfrm>
          <a:prstGeom prst="rect">
            <a:avLst/>
          </a:prstGeom>
        </p:spPr>
        <p:txBody>
          <a:bodyPr vert="horz" lIns="91440" tIns="45720" rIns="91440" bIns="4572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algn="ctr" eaLnBrk="1" hangingPunct="1">
              <a:lnSpc>
                <a:spcPct val="90000"/>
              </a:lnSpc>
              <a:spcBef>
                <a:spcPct val="0"/>
              </a:spcBef>
              <a:spcAft>
                <a:spcPts val="600"/>
              </a:spcAft>
              <a:buNone/>
            </a:pPr>
            <a:r>
              <a:rPr lang="en-US" altLang="en-US" sz="1000" i="1" kern="1200" dirty="0" err="1">
                <a:solidFill>
                  <a:schemeClr val="tx1">
                    <a:tint val="75000"/>
                  </a:schemeClr>
                </a:solidFill>
                <a:latin typeface="+mn-lt"/>
                <a:ea typeface="+mn-ea"/>
                <a:cs typeface="+mn-cs"/>
              </a:rPr>
              <a:t>Eur</a:t>
            </a:r>
            <a:r>
              <a:rPr lang="en-US" altLang="en-US" sz="1000" i="1" kern="1200" dirty="0">
                <a:solidFill>
                  <a:schemeClr val="tx1">
                    <a:tint val="75000"/>
                  </a:schemeClr>
                </a:solidFill>
                <a:latin typeface="+mn-lt"/>
                <a:ea typeface="+mn-ea"/>
                <a:cs typeface="+mn-cs"/>
              </a:rPr>
              <a:t> Heart J</a:t>
            </a:r>
            <a:r>
              <a:rPr lang="en-US" altLang="en-US" sz="1000" kern="1200" dirty="0">
                <a:solidFill>
                  <a:schemeClr val="tx1">
                    <a:tint val="75000"/>
                  </a:schemeClr>
                </a:solidFill>
                <a:latin typeface="+mn-lt"/>
                <a:ea typeface="+mn-ea"/>
                <a:cs typeface="+mn-cs"/>
              </a:rPr>
              <a:t>, Volume 43, Issue 34, 7 September 2022, Pages 3198–3208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4" name="Rectangle 1024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CB9EB3-6226-5F59-E830-2ABC80323EE6}"/>
              </a:ext>
            </a:extLst>
          </p:cNvPr>
          <p:cNvSpPr>
            <a:spLocks noGrp="1"/>
          </p:cNvSpPr>
          <p:nvPr>
            <p:ph type="title"/>
          </p:nvPr>
        </p:nvSpPr>
        <p:spPr>
          <a:xfrm>
            <a:off x="417399" y="643467"/>
            <a:ext cx="8408193" cy="744836"/>
          </a:xfrm>
        </p:spPr>
        <p:txBody>
          <a:bodyPr>
            <a:normAutofit/>
          </a:bodyPr>
          <a:lstStyle/>
          <a:p>
            <a:pPr algn="ctr"/>
            <a:r>
              <a:rPr lang="en-US" sz="2800" dirty="0">
                <a:solidFill>
                  <a:schemeClr val="bg1"/>
                </a:solidFill>
              </a:rPr>
              <a:t>ApoB containing Lipoproteins </a:t>
            </a:r>
          </a:p>
        </p:txBody>
      </p:sp>
      <p:pic>
        <p:nvPicPr>
          <p:cNvPr id="4" name="Picture 3">
            <a:extLst>
              <a:ext uri="{FF2B5EF4-FFF2-40B4-BE49-F238E27FC236}">
                <a16:creationId xmlns:a16="http://schemas.microsoft.com/office/drawing/2014/main" id="{FC0DD607-9375-4B20-E6B0-40F1B872E96E}"/>
              </a:ext>
            </a:extLst>
          </p:cNvPr>
          <p:cNvPicPr>
            <a:picLocks noChangeAspect="1"/>
          </p:cNvPicPr>
          <p:nvPr/>
        </p:nvPicPr>
        <p:blipFill>
          <a:blip r:embed="rId2"/>
          <a:srcRect t="10399"/>
          <a:stretch/>
        </p:blipFill>
        <p:spPr>
          <a:xfrm>
            <a:off x="762000" y="1777866"/>
            <a:ext cx="7391400" cy="4940575"/>
          </a:xfrm>
          <a:prstGeom prst="rect">
            <a:avLst/>
          </a:prstGeom>
        </p:spPr>
      </p:pic>
    </p:spTree>
    <p:extLst>
      <p:ext uri="{BB962C8B-B14F-4D97-AF65-F5344CB8AC3E}">
        <p14:creationId xmlns:p14="http://schemas.microsoft.com/office/powerpoint/2010/main" val="3329254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D67B1-09FD-372E-8C78-FFC682D25F58}"/>
              </a:ext>
            </a:extLst>
          </p:cNvPr>
          <p:cNvSpPr>
            <a:spLocks noGrp="1"/>
          </p:cNvSpPr>
          <p:nvPr>
            <p:ph type="title"/>
          </p:nvPr>
        </p:nvSpPr>
        <p:spPr/>
        <p:txBody>
          <a:bodyPr/>
          <a:lstStyle/>
          <a:p>
            <a:endParaRPr lang="en-US"/>
          </a:p>
        </p:txBody>
      </p:sp>
      <p:sp>
        <p:nvSpPr>
          <p:cNvPr id="3" name="AutoShape 2">
            <a:extLst>
              <a:ext uri="{FF2B5EF4-FFF2-40B4-BE49-F238E27FC236}">
                <a16:creationId xmlns:a16="http://schemas.microsoft.com/office/drawing/2014/main" id="{A8D92987-1DA6-DE76-94C9-32DA57425CC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F787712F-6593-23AC-8346-EB568F8472DF}"/>
              </a:ext>
            </a:extLst>
          </p:cNvPr>
          <p:cNvPicPr>
            <a:picLocks noChangeAspect="1"/>
          </p:cNvPicPr>
          <p:nvPr/>
        </p:nvPicPr>
        <p:blipFill>
          <a:blip r:embed="rId2"/>
          <a:stretch>
            <a:fillRect/>
          </a:stretch>
        </p:blipFill>
        <p:spPr>
          <a:xfrm>
            <a:off x="89970" y="0"/>
            <a:ext cx="8964060" cy="6858000"/>
          </a:xfrm>
          <a:prstGeom prst="rect">
            <a:avLst/>
          </a:prstGeom>
        </p:spPr>
      </p:pic>
    </p:spTree>
    <p:extLst>
      <p:ext uri="{BB962C8B-B14F-4D97-AF65-F5344CB8AC3E}">
        <p14:creationId xmlns:p14="http://schemas.microsoft.com/office/powerpoint/2010/main" val="353654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91D8-F589-2121-1AA0-D0AFF71EACB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0BA3B80-55BC-2CB8-3C60-8A593E062A6C}"/>
              </a:ext>
            </a:extLst>
          </p:cNvPr>
          <p:cNvSpPr>
            <a:spLocks noGrp="1"/>
          </p:cNvSpPr>
          <p:nvPr>
            <p:ph idx="1"/>
          </p:nvPr>
        </p:nvSpPr>
        <p:spPr/>
        <p:txBody>
          <a:bodyPr/>
          <a:lstStyle/>
          <a:p>
            <a:endParaRPr lang="en-GB"/>
          </a:p>
        </p:txBody>
      </p:sp>
      <p:pic>
        <p:nvPicPr>
          <p:cNvPr id="9218" name="Picture 2" descr="No alt text provided for this image">
            <a:extLst>
              <a:ext uri="{FF2B5EF4-FFF2-40B4-BE49-F238E27FC236}">
                <a16:creationId xmlns:a16="http://schemas.microsoft.com/office/drawing/2014/main" id="{645262D7-BCBB-4EBF-2655-722C27DE7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25"/>
            <a:ext cx="9144000" cy="673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949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EC36-E777-6FAC-B875-03A107DD9CCB}"/>
              </a:ext>
            </a:extLst>
          </p:cNvPr>
          <p:cNvSpPr>
            <a:spLocks noGrp="1"/>
          </p:cNvSpPr>
          <p:nvPr>
            <p:ph type="title"/>
          </p:nvPr>
        </p:nvSpPr>
        <p:spPr>
          <a:xfrm>
            <a:off x="838200" y="-118864"/>
            <a:ext cx="7886700" cy="1325563"/>
          </a:xfrm>
        </p:spPr>
        <p:txBody>
          <a:bodyPr/>
          <a:lstStyle/>
          <a:p>
            <a:r>
              <a:rPr lang="en-GB" dirty="0"/>
              <a:t>Excess Apolipoprotein B and ASCVD RISK</a:t>
            </a:r>
          </a:p>
        </p:txBody>
      </p:sp>
      <p:pic>
        <p:nvPicPr>
          <p:cNvPr id="4" name="Picture 3">
            <a:extLst>
              <a:ext uri="{FF2B5EF4-FFF2-40B4-BE49-F238E27FC236}">
                <a16:creationId xmlns:a16="http://schemas.microsoft.com/office/drawing/2014/main" id="{8419BA67-85D6-16A8-E001-F30A052C22BE}"/>
              </a:ext>
            </a:extLst>
          </p:cNvPr>
          <p:cNvPicPr>
            <a:picLocks noChangeAspect="1"/>
          </p:cNvPicPr>
          <p:nvPr/>
        </p:nvPicPr>
        <p:blipFill>
          <a:blip r:embed="rId2"/>
          <a:stretch>
            <a:fillRect/>
          </a:stretch>
        </p:blipFill>
        <p:spPr>
          <a:xfrm>
            <a:off x="533400" y="1169944"/>
            <a:ext cx="7886700" cy="5880435"/>
          </a:xfrm>
          <a:prstGeom prst="rect">
            <a:avLst/>
          </a:prstGeom>
        </p:spPr>
      </p:pic>
    </p:spTree>
    <p:extLst>
      <p:ext uri="{BB962C8B-B14F-4D97-AF65-F5344CB8AC3E}">
        <p14:creationId xmlns:p14="http://schemas.microsoft.com/office/powerpoint/2010/main" val="1003517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1A3D-26F9-5B5A-CE11-DDC3129C2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A3A95-18F0-A937-3F96-4FA43858F259}"/>
              </a:ext>
            </a:extLst>
          </p:cNvPr>
          <p:cNvSpPr>
            <a:spLocks noGrp="1"/>
          </p:cNvSpPr>
          <p:nvPr>
            <p:ph type="title"/>
          </p:nvPr>
        </p:nvSpPr>
        <p:spPr>
          <a:xfrm>
            <a:off x="641350" y="-12700"/>
            <a:ext cx="7886700" cy="1325563"/>
          </a:xfrm>
        </p:spPr>
        <p:txBody>
          <a:bodyPr/>
          <a:lstStyle/>
          <a:p>
            <a:r>
              <a:rPr lang="en-US" dirty="0" err="1"/>
              <a:t>Lp</a:t>
            </a:r>
            <a:r>
              <a:rPr lang="en-US" dirty="0"/>
              <a:t>(a) and ASCVD RISK</a:t>
            </a:r>
          </a:p>
        </p:txBody>
      </p:sp>
      <p:sp>
        <p:nvSpPr>
          <p:cNvPr id="3" name="Content Placeholder 2">
            <a:extLst>
              <a:ext uri="{FF2B5EF4-FFF2-40B4-BE49-F238E27FC236}">
                <a16:creationId xmlns:a16="http://schemas.microsoft.com/office/drawing/2014/main" id="{FEE2751A-992C-F977-6175-8D45B8D89898}"/>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B31530F0-D328-5D70-F22F-BC14AB95E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0606"/>
            <a:ext cx="9144000" cy="575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131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27E1-7D99-56F1-5AF2-8A88B4BA5DAF}"/>
              </a:ext>
            </a:extLst>
          </p:cNvPr>
          <p:cNvSpPr>
            <a:spLocks noGrp="1"/>
          </p:cNvSpPr>
          <p:nvPr>
            <p:ph type="title"/>
          </p:nvPr>
        </p:nvSpPr>
        <p:spPr>
          <a:xfrm>
            <a:off x="1676400" y="76200"/>
            <a:ext cx="7886700" cy="2852737"/>
          </a:xfrm>
        </p:spPr>
        <p:txBody>
          <a:bodyPr/>
          <a:lstStyle/>
          <a:p>
            <a:r>
              <a:rPr lang="en-US" dirty="0"/>
              <a:t>Combination Therapy </a:t>
            </a:r>
          </a:p>
        </p:txBody>
      </p:sp>
    </p:spTree>
    <p:extLst>
      <p:ext uri="{BB962C8B-B14F-4D97-AF65-F5344CB8AC3E}">
        <p14:creationId xmlns:p14="http://schemas.microsoft.com/office/powerpoint/2010/main" val="2221636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1D61-038E-09D4-E85E-1294F85EE6F3}"/>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AF1262D7-B4E6-ACB7-9BA2-C490CA88A293}"/>
              </a:ext>
            </a:extLst>
          </p:cNvPr>
          <p:cNvPicPr>
            <a:picLocks noChangeAspect="1"/>
          </p:cNvPicPr>
          <p:nvPr/>
        </p:nvPicPr>
        <p:blipFill rotWithShape="1">
          <a:blip r:embed="rId2"/>
          <a:srcRect t="13509" r="1666" b="3684"/>
          <a:stretch/>
        </p:blipFill>
        <p:spPr>
          <a:xfrm>
            <a:off x="0" y="0"/>
            <a:ext cx="8991600" cy="4495801"/>
          </a:xfrm>
          <a:prstGeom prst="rect">
            <a:avLst/>
          </a:prstGeom>
        </p:spPr>
      </p:pic>
      <p:pic>
        <p:nvPicPr>
          <p:cNvPr id="7" name="Content Placeholder 6">
            <a:extLst>
              <a:ext uri="{FF2B5EF4-FFF2-40B4-BE49-F238E27FC236}">
                <a16:creationId xmlns:a16="http://schemas.microsoft.com/office/drawing/2014/main" id="{D42A1337-AA3D-EB08-10D5-C58B9AEE6BFA}"/>
              </a:ext>
            </a:extLst>
          </p:cNvPr>
          <p:cNvPicPr>
            <a:picLocks noGrp="1" noChangeAspect="1"/>
          </p:cNvPicPr>
          <p:nvPr>
            <p:ph idx="1"/>
          </p:nvPr>
        </p:nvPicPr>
        <p:blipFill rotWithShape="1">
          <a:blip r:embed="rId3"/>
          <a:srcRect l="5797" t="51925" r="8213"/>
          <a:stretch/>
        </p:blipFill>
        <p:spPr>
          <a:xfrm>
            <a:off x="1104900" y="4745148"/>
            <a:ext cx="6781800" cy="1763769"/>
          </a:xfrm>
        </p:spPr>
      </p:pic>
    </p:spTree>
    <p:extLst>
      <p:ext uri="{BB962C8B-B14F-4D97-AF65-F5344CB8AC3E}">
        <p14:creationId xmlns:p14="http://schemas.microsoft.com/office/powerpoint/2010/main" val="20241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9C2A-CD54-B820-4097-DA1B59ABFCC3}"/>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0856CBF1-C8DF-106B-6ECB-34E4AC9C4060}"/>
              </a:ext>
            </a:extLst>
          </p:cNvPr>
          <p:cNvPicPr>
            <a:picLocks noGrp="1" noChangeAspect="1"/>
          </p:cNvPicPr>
          <p:nvPr>
            <p:ph idx="1"/>
          </p:nvPr>
        </p:nvPicPr>
        <p:blipFill>
          <a:blip r:embed="rId2"/>
          <a:stretch>
            <a:fillRect/>
          </a:stretch>
        </p:blipFill>
        <p:spPr>
          <a:xfrm>
            <a:off x="914400" y="4804760"/>
            <a:ext cx="7315200" cy="1950643"/>
          </a:xfrm>
        </p:spPr>
      </p:pic>
      <p:pic>
        <p:nvPicPr>
          <p:cNvPr id="5" name="Picture 4">
            <a:extLst>
              <a:ext uri="{FF2B5EF4-FFF2-40B4-BE49-F238E27FC236}">
                <a16:creationId xmlns:a16="http://schemas.microsoft.com/office/drawing/2014/main" id="{1174407B-4A69-B9FD-96B8-76808CDE2A6D}"/>
              </a:ext>
            </a:extLst>
          </p:cNvPr>
          <p:cNvPicPr>
            <a:picLocks noChangeAspect="1"/>
          </p:cNvPicPr>
          <p:nvPr/>
        </p:nvPicPr>
        <p:blipFill>
          <a:blip r:embed="rId3"/>
          <a:stretch>
            <a:fillRect/>
          </a:stretch>
        </p:blipFill>
        <p:spPr>
          <a:xfrm>
            <a:off x="0" y="4011"/>
            <a:ext cx="9144000" cy="4772675"/>
          </a:xfrm>
          <a:prstGeom prst="rect">
            <a:avLst/>
          </a:prstGeom>
        </p:spPr>
      </p:pic>
    </p:spTree>
    <p:extLst>
      <p:ext uri="{BB962C8B-B14F-4D97-AF65-F5344CB8AC3E}">
        <p14:creationId xmlns:p14="http://schemas.microsoft.com/office/powerpoint/2010/main" val="271342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C00608F-1FDF-F176-3F50-B8D81BA94CB4}"/>
              </a:ext>
            </a:extLst>
          </p:cNvPr>
          <p:cNvSpPr>
            <a:spLocks noGrp="1"/>
          </p:cNvSpPr>
          <p:nvPr>
            <p:ph type="title"/>
          </p:nvPr>
        </p:nvSpPr>
        <p:spPr>
          <a:xfrm>
            <a:off x="628650" y="365125"/>
            <a:ext cx="7886700" cy="1325563"/>
          </a:xfrm>
        </p:spPr>
        <p:txBody>
          <a:bodyPr wrap="square" anchor="ctr">
            <a:normAutofit/>
          </a:bodyPr>
          <a:lstStyle/>
          <a:p>
            <a:r>
              <a:rPr lang="en-US" dirty="0"/>
              <a:t>Cardiovascular Disease: A Global Challenge</a:t>
            </a:r>
          </a:p>
        </p:txBody>
      </p:sp>
      <p:graphicFrame>
        <p:nvGraphicFramePr>
          <p:cNvPr id="6" name="Rectangle 1">
            <a:extLst>
              <a:ext uri="{FF2B5EF4-FFF2-40B4-BE49-F238E27FC236}">
                <a16:creationId xmlns:a16="http://schemas.microsoft.com/office/drawing/2014/main" id="{A95067D7-C93C-6C86-2E6A-242A36C500F3}"/>
              </a:ext>
            </a:extLst>
          </p:cNvPr>
          <p:cNvGraphicFramePr>
            <a:graphicFrameLocks noGrp="1"/>
          </p:cNvGraphicFramePr>
          <p:nvPr>
            <p:ph idx="1"/>
            <p:extLst>
              <p:ext uri="{D42A27DB-BD31-4B8C-83A1-F6EECF244321}">
                <p14:modId xmlns:p14="http://schemas.microsoft.com/office/powerpoint/2010/main" val="1151381117"/>
              </p:ext>
            </p:extLst>
          </p:nvPr>
        </p:nvGraphicFramePr>
        <p:xfrm>
          <a:off x="504825" y="2128837"/>
          <a:ext cx="8134350" cy="4729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549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E3B7-B5E4-3B1D-5281-27B5E31155C3}"/>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0064239F-61B1-2E74-11CE-E9BE9171E934}"/>
              </a:ext>
            </a:extLst>
          </p:cNvPr>
          <p:cNvPicPr>
            <a:picLocks noChangeAspect="1"/>
          </p:cNvPicPr>
          <p:nvPr/>
        </p:nvPicPr>
        <p:blipFill>
          <a:blip r:embed="rId2"/>
          <a:stretch>
            <a:fillRect/>
          </a:stretch>
        </p:blipFill>
        <p:spPr>
          <a:xfrm>
            <a:off x="-6178" y="22654"/>
            <a:ext cx="9144000" cy="5065642"/>
          </a:xfrm>
          <a:prstGeom prst="rect">
            <a:avLst/>
          </a:prstGeom>
        </p:spPr>
      </p:pic>
      <p:pic>
        <p:nvPicPr>
          <p:cNvPr id="7" name="Picture 6">
            <a:extLst>
              <a:ext uri="{FF2B5EF4-FFF2-40B4-BE49-F238E27FC236}">
                <a16:creationId xmlns:a16="http://schemas.microsoft.com/office/drawing/2014/main" id="{EF82065E-254F-5CA4-85A2-1D1A1EE457BA}"/>
              </a:ext>
            </a:extLst>
          </p:cNvPr>
          <p:cNvPicPr>
            <a:picLocks noChangeAspect="1"/>
          </p:cNvPicPr>
          <p:nvPr/>
        </p:nvPicPr>
        <p:blipFill>
          <a:blip r:embed="rId3"/>
          <a:stretch>
            <a:fillRect/>
          </a:stretch>
        </p:blipFill>
        <p:spPr>
          <a:xfrm>
            <a:off x="1022522" y="5058544"/>
            <a:ext cx="7740478" cy="1728556"/>
          </a:xfrm>
          <a:prstGeom prst="rect">
            <a:avLst/>
          </a:prstGeom>
        </p:spPr>
      </p:pic>
    </p:spTree>
    <p:extLst>
      <p:ext uri="{BB962C8B-B14F-4D97-AF65-F5344CB8AC3E}">
        <p14:creationId xmlns:p14="http://schemas.microsoft.com/office/powerpoint/2010/main" val="125371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DBD6-2F9D-A4E0-B174-2E669BB4D99A}"/>
              </a:ext>
            </a:extLst>
          </p:cNvPr>
          <p:cNvSpPr>
            <a:spLocks noGrp="1"/>
          </p:cNvSpPr>
          <p:nvPr>
            <p:ph type="title"/>
          </p:nvPr>
        </p:nvSpPr>
        <p:spPr>
          <a:xfrm>
            <a:off x="533400" y="152400"/>
            <a:ext cx="7886700" cy="1325563"/>
          </a:xfrm>
        </p:spPr>
        <p:txBody>
          <a:bodyPr/>
          <a:lstStyle/>
          <a:p>
            <a:pPr algn="ctr"/>
            <a:r>
              <a:rPr lang="en-GB" dirty="0"/>
              <a:t>Impact of Statin on ASCVD Risk </a:t>
            </a:r>
          </a:p>
        </p:txBody>
      </p:sp>
      <p:graphicFrame>
        <p:nvGraphicFramePr>
          <p:cNvPr id="6" name="Content Placeholder 5">
            <a:extLst>
              <a:ext uri="{FF2B5EF4-FFF2-40B4-BE49-F238E27FC236}">
                <a16:creationId xmlns:a16="http://schemas.microsoft.com/office/drawing/2014/main" id="{C406D81F-2FA5-E025-251D-6306BBB153AA}"/>
              </a:ext>
            </a:extLst>
          </p:cNvPr>
          <p:cNvGraphicFramePr>
            <a:graphicFrameLocks noGrp="1"/>
          </p:cNvGraphicFramePr>
          <p:nvPr>
            <p:ph idx="1"/>
            <p:extLst>
              <p:ext uri="{D42A27DB-BD31-4B8C-83A1-F6EECF244321}">
                <p14:modId xmlns:p14="http://schemas.microsoft.com/office/powerpoint/2010/main" val="3624620900"/>
              </p:ext>
            </p:extLst>
          </p:nvPr>
        </p:nvGraphicFramePr>
        <p:xfrm>
          <a:off x="381000" y="1295401"/>
          <a:ext cx="8667750" cy="5562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0923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1" name="Rectangle 513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Title 1"/>
          <p:cNvSpPr>
            <a:spLocks noGrp="1"/>
          </p:cNvSpPr>
          <p:nvPr>
            <p:ph type="title"/>
          </p:nvPr>
        </p:nvSpPr>
        <p:spPr>
          <a:xfrm>
            <a:off x="417399" y="643467"/>
            <a:ext cx="8408193" cy="744836"/>
          </a:xfrm>
          <a:prstGeom prst="rect">
            <a:avLst/>
          </a:prstGeom>
        </p:spPr>
        <p:txBody>
          <a:bodyPr vert="horz" lIns="91440" tIns="45720" rIns="91440" bIns="45720" rtlCol="0" anchor="ctr" anchorCtr="0">
            <a:norm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lgn="ctr" eaLnBrk="1" hangingPunct="1">
              <a:lnSpc>
                <a:spcPct val="90000"/>
              </a:lnSpc>
            </a:pPr>
            <a:r>
              <a:rPr lang="en-US" altLang="en-US" sz="2200" b="0" kern="1200" dirty="0">
                <a:solidFill>
                  <a:schemeClr val="bg1"/>
                </a:solidFill>
                <a:latin typeface="+mj-lt"/>
                <a:ea typeface="+mj-ea"/>
                <a:cs typeface="+mj-cs"/>
              </a:rPr>
              <a:t>Newer and emerging lipid-lowering therapies target different aspects of lipid metabolism. </a:t>
            </a:r>
          </a:p>
        </p:txBody>
      </p:sp>
      <p:pic>
        <p:nvPicPr>
          <p:cNvPr id="5125" name="New picture"/>
          <p:cNvPicPr/>
          <p:nvPr/>
        </p:nvPicPr>
        <p:blipFill>
          <a:blip r:embed="rId3"/>
          <a:stretch>
            <a:fillRect/>
          </a:stretch>
        </p:blipFill>
        <p:spPr>
          <a:xfrm>
            <a:off x="1056640" y="1675227"/>
            <a:ext cx="7030718" cy="4394199"/>
          </a:xfrm>
          <a:prstGeom prst="rect">
            <a:avLst/>
          </a:prstGeom>
        </p:spPr>
      </p:pic>
      <p:sp>
        <p:nvSpPr>
          <p:cNvPr id="5122" name="Footer Placeholder 3"/>
          <p:cNvSpPr>
            <a:spLocks noGrp="1"/>
          </p:cNvSpPr>
          <p:nvPr>
            <p:ph type="ftr" idx="10"/>
          </p:nvPr>
        </p:nvSpPr>
        <p:spPr>
          <a:xfrm>
            <a:off x="3028950" y="6356350"/>
            <a:ext cx="3086100" cy="365125"/>
          </a:xfrm>
          <a:prstGeom prst="rect">
            <a:avLst/>
          </a:prstGeom>
        </p:spPr>
        <p:txBody>
          <a:bodyPr vert="horz" lIns="91440" tIns="45720" rIns="91440" bIns="4572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algn="ctr" eaLnBrk="1" hangingPunct="1">
              <a:lnSpc>
                <a:spcPct val="90000"/>
              </a:lnSpc>
              <a:spcBef>
                <a:spcPct val="0"/>
              </a:spcBef>
              <a:spcAft>
                <a:spcPts val="600"/>
              </a:spcAft>
              <a:buNone/>
            </a:pPr>
            <a:r>
              <a:rPr lang="en-US" altLang="en-US" sz="1000" i="1" kern="1200" dirty="0" err="1">
                <a:solidFill>
                  <a:schemeClr val="tx1">
                    <a:tint val="75000"/>
                  </a:schemeClr>
                </a:solidFill>
                <a:latin typeface="+mn-lt"/>
                <a:ea typeface="+mn-ea"/>
                <a:cs typeface="+mn-cs"/>
              </a:rPr>
              <a:t>Eur</a:t>
            </a:r>
            <a:r>
              <a:rPr lang="en-US" altLang="en-US" sz="1000" i="1" kern="1200" dirty="0">
                <a:solidFill>
                  <a:schemeClr val="tx1">
                    <a:tint val="75000"/>
                  </a:schemeClr>
                </a:solidFill>
                <a:latin typeface="+mn-lt"/>
                <a:ea typeface="+mn-ea"/>
                <a:cs typeface="+mn-cs"/>
              </a:rPr>
              <a:t> Heart J</a:t>
            </a:r>
            <a:r>
              <a:rPr lang="en-US" altLang="en-US" sz="1000" kern="1200" dirty="0">
                <a:solidFill>
                  <a:schemeClr val="tx1">
                    <a:tint val="75000"/>
                  </a:schemeClr>
                </a:solidFill>
                <a:latin typeface="+mn-lt"/>
                <a:ea typeface="+mn-ea"/>
                <a:cs typeface="+mn-cs"/>
              </a:rPr>
              <a:t>, Volume 43, Issue 34, 7 September 2022, Pages 3198–3208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1" name="Rectangle 513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Title 1"/>
          <p:cNvSpPr>
            <a:spLocks noGrp="1"/>
          </p:cNvSpPr>
          <p:nvPr>
            <p:ph type="title"/>
          </p:nvPr>
        </p:nvSpPr>
        <p:spPr>
          <a:xfrm>
            <a:off x="417399" y="643467"/>
            <a:ext cx="8408193" cy="744836"/>
          </a:xfrm>
          <a:prstGeom prst="rect">
            <a:avLst/>
          </a:prstGeom>
        </p:spPr>
        <p:txBody>
          <a:bodyPr vert="horz" lIns="91440" tIns="45720" rIns="91440" bIns="45720" rtlCol="0" anchor="ctr" anchorCtr="0">
            <a:norm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lgn="ctr" eaLnBrk="1" hangingPunct="1">
              <a:lnSpc>
                <a:spcPct val="90000"/>
              </a:lnSpc>
            </a:pPr>
            <a:r>
              <a:rPr lang="en-US" altLang="en-US" sz="2200" b="0" kern="1200" dirty="0">
                <a:solidFill>
                  <a:schemeClr val="bg1"/>
                </a:solidFill>
                <a:latin typeface="+mj-lt"/>
                <a:ea typeface="+mj-ea"/>
                <a:cs typeface="+mj-cs"/>
              </a:rPr>
              <a:t>The future evolution of lipid-lowering therapies. The quest for new lipid-lowering therapies enabling less</a:t>
            </a:r>
          </a:p>
        </p:txBody>
      </p:sp>
      <p:pic>
        <p:nvPicPr>
          <p:cNvPr id="5125" name="New picture"/>
          <p:cNvPicPr/>
          <p:nvPr/>
        </p:nvPicPr>
        <p:blipFill>
          <a:blip r:embed="rId3"/>
          <a:stretch>
            <a:fillRect/>
          </a:stretch>
        </p:blipFill>
        <p:spPr>
          <a:xfrm>
            <a:off x="767498" y="1675227"/>
            <a:ext cx="7609002" cy="4394199"/>
          </a:xfrm>
          <a:prstGeom prst="rect">
            <a:avLst/>
          </a:prstGeom>
        </p:spPr>
      </p:pic>
      <p:sp>
        <p:nvSpPr>
          <p:cNvPr id="5122" name="Footer Placeholder 3"/>
          <p:cNvSpPr>
            <a:spLocks noGrp="1"/>
          </p:cNvSpPr>
          <p:nvPr>
            <p:ph type="ftr" idx="10"/>
          </p:nvPr>
        </p:nvSpPr>
        <p:spPr>
          <a:xfrm>
            <a:off x="3028950" y="6356350"/>
            <a:ext cx="3086100" cy="365125"/>
          </a:xfrm>
          <a:prstGeom prst="rect">
            <a:avLst/>
          </a:prstGeom>
        </p:spPr>
        <p:txBody>
          <a:bodyPr vert="horz" lIns="91440" tIns="45720" rIns="91440" bIns="4572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algn="ctr" eaLnBrk="1" hangingPunct="1">
              <a:lnSpc>
                <a:spcPct val="90000"/>
              </a:lnSpc>
              <a:spcBef>
                <a:spcPct val="0"/>
              </a:spcBef>
              <a:spcAft>
                <a:spcPts val="600"/>
              </a:spcAft>
              <a:buNone/>
            </a:pPr>
            <a:r>
              <a:rPr lang="en-US" altLang="en-US" sz="1000" i="1" kern="1200" dirty="0" err="1">
                <a:solidFill>
                  <a:schemeClr val="tx1">
                    <a:tint val="75000"/>
                  </a:schemeClr>
                </a:solidFill>
                <a:latin typeface="+mn-lt"/>
                <a:ea typeface="+mn-ea"/>
                <a:cs typeface="+mn-cs"/>
              </a:rPr>
              <a:t>Eur</a:t>
            </a:r>
            <a:r>
              <a:rPr lang="en-US" altLang="en-US" sz="1000" i="1" kern="1200" dirty="0">
                <a:solidFill>
                  <a:schemeClr val="tx1">
                    <a:tint val="75000"/>
                  </a:schemeClr>
                </a:solidFill>
                <a:latin typeface="+mn-lt"/>
                <a:ea typeface="+mn-ea"/>
                <a:cs typeface="+mn-cs"/>
              </a:rPr>
              <a:t> Heart J</a:t>
            </a:r>
            <a:r>
              <a:rPr lang="en-US" altLang="en-US" sz="1000" kern="1200" dirty="0">
                <a:solidFill>
                  <a:schemeClr val="tx1">
                    <a:tint val="75000"/>
                  </a:schemeClr>
                </a:solidFill>
                <a:latin typeface="+mn-lt"/>
                <a:ea typeface="+mn-ea"/>
                <a:cs typeface="+mn-cs"/>
              </a:rPr>
              <a:t>, Volume 43, Issue 34, 7 September 2022, Pages 3198–3208.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A08F-6D79-4A5E-3C3C-8B61D0640A9C}"/>
              </a:ext>
            </a:extLst>
          </p:cNvPr>
          <p:cNvSpPr>
            <a:spLocks noGrp="1"/>
          </p:cNvSpPr>
          <p:nvPr>
            <p:ph type="title"/>
          </p:nvPr>
        </p:nvSpPr>
        <p:spPr>
          <a:xfrm>
            <a:off x="628650" y="-76200"/>
            <a:ext cx="7886700" cy="1325563"/>
          </a:xfrm>
        </p:spPr>
        <p:txBody>
          <a:bodyPr/>
          <a:lstStyle/>
          <a:p>
            <a:pPr algn="ctr"/>
            <a:r>
              <a:rPr lang="en-GB" dirty="0"/>
              <a:t>Drug Combinations</a:t>
            </a:r>
          </a:p>
        </p:txBody>
      </p:sp>
      <p:pic>
        <p:nvPicPr>
          <p:cNvPr id="4" name="Picture 3">
            <a:extLst>
              <a:ext uri="{FF2B5EF4-FFF2-40B4-BE49-F238E27FC236}">
                <a16:creationId xmlns:a16="http://schemas.microsoft.com/office/drawing/2014/main" id="{C100DECE-31AB-20BB-D046-DC8AB8414561}"/>
              </a:ext>
            </a:extLst>
          </p:cNvPr>
          <p:cNvPicPr>
            <a:picLocks noChangeAspect="1"/>
          </p:cNvPicPr>
          <p:nvPr/>
        </p:nvPicPr>
        <p:blipFill>
          <a:blip r:embed="rId2"/>
          <a:stretch>
            <a:fillRect/>
          </a:stretch>
        </p:blipFill>
        <p:spPr>
          <a:xfrm>
            <a:off x="0" y="945375"/>
            <a:ext cx="9144000" cy="4967250"/>
          </a:xfrm>
          <a:prstGeom prst="rect">
            <a:avLst/>
          </a:prstGeom>
        </p:spPr>
      </p:pic>
      <p:sp>
        <p:nvSpPr>
          <p:cNvPr id="6" name="TextBox 5">
            <a:extLst>
              <a:ext uri="{FF2B5EF4-FFF2-40B4-BE49-F238E27FC236}">
                <a16:creationId xmlns:a16="http://schemas.microsoft.com/office/drawing/2014/main" id="{B282B3CE-0AA1-1D91-44D3-891A17D7E96D}"/>
              </a:ext>
            </a:extLst>
          </p:cNvPr>
          <p:cNvSpPr txBox="1"/>
          <p:nvPr/>
        </p:nvSpPr>
        <p:spPr>
          <a:xfrm>
            <a:off x="457200" y="6172200"/>
            <a:ext cx="5029200" cy="276999"/>
          </a:xfrm>
          <a:prstGeom prst="rect">
            <a:avLst/>
          </a:prstGeom>
          <a:noFill/>
        </p:spPr>
        <p:txBody>
          <a:bodyPr wrap="square">
            <a:spAutoFit/>
          </a:bodyPr>
          <a:lstStyle/>
          <a:p>
            <a:r>
              <a:rPr lang="en-GB" sz="1200" dirty="0"/>
              <a:t>Kelly et al., Journal of Clinical Lipidology,  2024. ISSN 1933-2874.</a:t>
            </a:r>
          </a:p>
        </p:txBody>
      </p:sp>
    </p:spTree>
    <p:extLst>
      <p:ext uri="{BB962C8B-B14F-4D97-AF65-F5344CB8AC3E}">
        <p14:creationId xmlns:p14="http://schemas.microsoft.com/office/powerpoint/2010/main" val="3558437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AD02-7BEF-851D-5920-9B3708AD7C76}"/>
              </a:ext>
            </a:extLst>
          </p:cNvPr>
          <p:cNvSpPr>
            <a:spLocks noGrp="1"/>
          </p:cNvSpPr>
          <p:nvPr>
            <p:ph type="title"/>
          </p:nvPr>
        </p:nvSpPr>
        <p:spPr>
          <a:xfrm>
            <a:off x="628650" y="365125"/>
            <a:ext cx="7886700" cy="1325563"/>
          </a:xfrm>
        </p:spPr>
        <p:txBody>
          <a:bodyPr wrap="square" anchor="ctr">
            <a:normAutofit/>
          </a:bodyPr>
          <a:lstStyle/>
          <a:p>
            <a:r>
              <a:rPr lang="en-US" dirty="0"/>
              <a:t>LDL Lowering </a:t>
            </a:r>
          </a:p>
        </p:txBody>
      </p:sp>
      <p:pic>
        <p:nvPicPr>
          <p:cNvPr id="4" name="Picture 3">
            <a:extLst>
              <a:ext uri="{FF2B5EF4-FFF2-40B4-BE49-F238E27FC236}">
                <a16:creationId xmlns:a16="http://schemas.microsoft.com/office/drawing/2014/main" id="{8983644B-8306-2485-A1E6-AFCB8E1C416D}"/>
              </a:ext>
            </a:extLst>
          </p:cNvPr>
          <p:cNvPicPr>
            <a:picLocks noChangeAspect="1"/>
          </p:cNvPicPr>
          <p:nvPr/>
        </p:nvPicPr>
        <p:blipFill>
          <a:blip r:embed="rId2"/>
          <a:stretch>
            <a:fillRect/>
          </a:stretch>
        </p:blipFill>
        <p:spPr>
          <a:xfrm>
            <a:off x="1336805" y="1825625"/>
            <a:ext cx="6470390" cy="4351338"/>
          </a:xfrm>
          <a:prstGeom prst="rect">
            <a:avLst/>
          </a:prstGeom>
          <a:noFill/>
        </p:spPr>
      </p:pic>
    </p:spTree>
    <p:extLst>
      <p:ext uri="{BB962C8B-B14F-4D97-AF65-F5344CB8AC3E}">
        <p14:creationId xmlns:p14="http://schemas.microsoft.com/office/powerpoint/2010/main" val="1901291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399F-1036-EECC-4763-7508B51BC2F1}"/>
              </a:ext>
            </a:extLst>
          </p:cNvPr>
          <p:cNvSpPr>
            <a:spLocks noGrp="1"/>
          </p:cNvSpPr>
          <p:nvPr>
            <p:ph type="title"/>
          </p:nvPr>
        </p:nvSpPr>
        <p:spPr>
          <a:xfrm>
            <a:off x="628650" y="365125"/>
            <a:ext cx="7886700" cy="1325563"/>
          </a:xfrm>
        </p:spPr>
        <p:txBody>
          <a:bodyPr wrap="square" anchor="ctr">
            <a:normAutofit/>
          </a:bodyPr>
          <a:lstStyle/>
          <a:p>
            <a:pPr algn="ctr"/>
            <a:r>
              <a:rPr lang="en-US" dirty="0"/>
              <a:t>Impact of Combination Therapy </a:t>
            </a:r>
          </a:p>
        </p:txBody>
      </p:sp>
      <p:pic>
        <p:nvPicPr>
          <p:cNvPr id="4" name="Picture 3">
            <a:extLst>
              <a:ext uri="{FF2B5EF4-FFF2-40B4-BE49-F238E27FC236}">
                <a16:creationId xmlns:a16="http://schemas.microsoft.com/office/drawing/2014/main" id="{905568D5-7A28-7EE4-0DCA-47FFA87A8C05}"/>
              </a:ext>
            </a:extLst>
          </p:cNvPr>
          <p:cNvPicPr>
            <a:picLocks noChangeAspect="1"/>
          </p:cNvPicPr>
          <p:nvPr/>
        </p:nvPicPr>
        <p:blipFill>
          <a:blip r:embed="rId2"/>
          <a:stretch>
            <a:fillRect/>
          </a:stretch>
        </p:blipFill>
        <p:spPr>
          <a:xfrm>
            <a:off x="25400" y="2057400"/>
            <a:ext cx="8907716" cy="3496279"/>
          </a:xfrm>
          <a:prstGeom prst="rect">
            <a:avLst/>
          </a:prstGeom>
          <a:noFill/>
        </p:spPr>
      </p:pic>
    </p:spTree>
    <p:extLst>
      <p:ext uri="{BB962C8B-B14F-4D97-AF65-F5344CB8AC3E}">
        <p14:creationId xmlns:p14="http://schemas.microsoft.com/office/powerpoint/2010/main" val="3741337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C0649B-1EAD-5778-C283-7BC2105CFBFA}"/>
              </a:ext>
            </a:extLst>
          </p:cNvPr>
          <p:cNvSpPr>
            <a:spLocks noGrp="1"/>
          </p:cNvSpPr>
          <p:nvPr>
            <p:ph type="title"/>
          </p:nvPr>
        </p:nvSpPr>
        <p:spPr>
          <a:xfrm>
            <a:off x="515125" y="1153572"/>
            <a:ext cx="2400300" cy="4461163"/>
          </a:xfrm>
        </p:spPr>
        <p:txBody>
          <a:bodyPr vert="horz" lIns="91440" tIns="45720" rIns="91440" bIns="45720" rtlCol="0" anchor="ctr">
            <a:normAutofit/>
          </a:bodyPr>
          <a:lstStyle/>
          <a:p>
            <a:pPr defTabSz="914400" eaLnBrk="1" hangingPunct="1"/>
            <a:r>
              <a:rPr lang="en-GB" sz="4000" b="0" i="0" dirty="0">
                <a:solidFill>
                  <a:srgbClr val="1F1F1F"/>
                </a:solidFill>
                <a:effectLst/>
                <a:latin typeface="ElsevierGulliver"/>
              </a:rPr>
              <a:t>Highlights</a:t>
            </a:r>
            <a:endParaRPr lang="en-US" sz="6600" kern="1200" dirty="0">
              <a:solidFill>
                <a:srgbClr val="FFFFFF"/>
              </a:solidFill>
              <a:latin typeface="+mj-lt"/>
              <a:ea typeface="+mj-ea"/>
              <a:cs typeface="+mj-cs"/>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511CF2DE-BEE3-656D-1C46-1E134BBDA58F}"/>
              </a:ext>
            </a:extLst>
          </p:cNvPr>
          <p:cNvSpPr txBox="1"/>
          <p:nvPr/>
        </p:nvSpPr>
        <p:spPr>
          <a:xfrm>
            <a:off x="3276600" y="319088"/>
            <a:ext cx="5638799" cy="5857875"/>
          </a:xfrm>
          <a:prstGeom prst="rect">
            <a:avLst/>
          </a:prstGeom>
        </p:spPr>
        <p:txBody>
          <a:bodyPr vert="horz" lIns="91440" tIns="45720" rIns="91440" bIns="45720" rtlCol="0" anchor="ctr">
            <a:normAutofit/>
          </a:bodyPr>
          <a:lstStyle/>
          <a:p>
            <a:pPr indent="-228600" eaLnBrk="1" hangingPunct="1">
              <a:lnSpc>
                <a:spcPct val="90000"/>
              </a:lnSpc>
              <a:spcAft>
                <a:spcPts val="600"/>
              </a:spcAft>
              <a:buFont typeface="Arial" panose="020B0604020202020204" pitchFamily="34" charset="0"/>
              <a:buChar char="•"/>
            </a:pPr>
            <a:endParaRPr lang="en-US" sz="1700" dirty="0">
              <a:latin typeface="+mn-lt"/>
              <a:ea typeface="+mn-ea"/>
            </a:endParaRPr>
          </a:p>
          <a:p>
            <a:pPr marL="285750" indent="-228600" eaLnBrk="1" hangingPunct="1">
              <a:lnSpc>
                <a:spcPct val="90000"/>
              </a:lnSpc>
              <a:spcAft>
                <a:spcPts val="600"/>
              </a:spcAft>
              <a:buFont typeface="Arial" panose="020B0604020202020204" pitchFamily="34" charset="0"/>
              <a:buChar char="•"/>
            </a:pPr>
            <a:r>
              <a:rPr lang="en-US" sz="1700" dirty="0">
                <a:latin typeface="+mn-lt"/>
                <a:ea typeface="+mn-ea"/>
              </a:rPr>
              <a:t>Compared moderated intensity statins (MIS) +Ezetimibe (EZT) with high intensity statins (HIS) in ASCVD. All the </a:t>
            </a:r>
            <a:r>
              <a:rPr lang="en-US" sz="1700" dirty="0" err="1">
                <a:latin typeface="+mn-lt"/>
                <a:ea typeface="+mn-ea"/>
              </a:rPr>
              <a:t>lastest</a:t>
            </a:r>
            <a:r>
              <a:rPr lang="en-US" sz="1700" dirty="0">
                <a:latin typeface="+mn-lt"/>
                <a:ea typeface="+mn-ea"/>
              </a:rPr>
              <a:t> meta-analysis included low/moderated intensity statins + ezetimibe versus high intensity statins.</a:t>
            </a:r>
          </a:p>
          <a:p>
            <a:pPr indent="-228600" eaLnBrk="1" hangingPunct="1">
              <a:lnSpc>
                <a:spcPct val="90000"/>
              </a:lnSpc>
              <a:spcAft>
                <a:spcPts val="600"/>
              </a:spcAft>
              <a:buFont typeface="Arial" panose="020B0604020202020204" pitchFamily="34" charset="0"/>
              <a:buChar char="•"/>
            </a:pPr>
            <a:endParaRPr lang="en-US" sz="1700" dirty="0">
              <a:latin typeface="+mn-lt"/>
              <a:ea typeface="+mn-ea"/>
            </a:endParaRPr>
          </a:p>
          <a:p>
            <a:pPr marL="285750" indent="-228600" eaLnBrk="1" hangingPunct="1">
              <a:lnSpc>
                <a:spcPct val="90000"/>
              </a:lnSpc>
              <a:spcAft>
                <a:spcPts val="600"/>
              </a:spcAft>
              <a:buFont typeface="Arial" panose="020B0604020202020204" pitchFamily="34" charset="0"/>
              <a:buChar char="•"/>
            </a:pPr>
            <a:r>
              <a:rPr lang="en-US" sz="1700" dirty="0">
                <a:latin typeface="+mn-lt"/>
                <a:ea typeface="+mn-ea"/>
              </a:rPr>
              <a:t>MIS+EZT achieved greater LDL reduction than HIS.</a:t>
            </a:r>
          </a:p>
          <a:p>
            <a:pPr indent="-228600" eaLnBrk="1" hangingPunct="1">
              <a:lnSpc>
                <a:spcPct val="90000"/>
              </a:lnSpc>
              <a:spcAft>
                <a:spcPts val="600"/>
              </a:spcAft>
              <a:buFont typeface="Arial" panose="020B0604020202020204" pitchFamily="34" charset="0"/>
              <a:buChar char="•"/>
            </a:pPr>
            <a:endParaRPr lang="en-US" sz="1700" dirty="0">
              <a:latin typeface="+mn-lt"/>
              <a:ea typeface="+mn-ea"/>
            </a:endParaRPr>
          </a:p>
          <a:p>
            <a:pPr marL="285750" indent="-228600" eaLnBrk="1" hangingPunct="1">
              <a:lnSpc>
                <a:spcPct val="90000"/>
              </a:lnSpc>
              <a:spcAft>
                <a:spcPts val="600"/>
              </a:spcAft>
              <a:buFont typeface="Arial" panose="020B0604020202020204" pitchFamily="34" charset="0"/>
              <a:buChar char="•"/>
            </a:pPr>
            <a:r>
              <a:rPr lang="en-US" sz="1700" dirty="0">
                <a:latin typeface="+mn-lt"/>
                <a:ea typeface="+mn-ea"/>
              </a:rPr>
              <a:t>There were no </a:t>
            </a:r>
            <a:r>
              <a:rPr lang="en-US" sz="1700" dirty="0" err="1">
                <a:latin typeface="+mn-lt"/>
                <a:ea typeface="+mn-ea"/>
              </a:rPr>
              <a:t>signifficant</a:t>
            </a:r>
            <a:r>
              <a:rPr lang="en-US" sz="1700" dirty="0">
                <a:latin typeface="+mn-lt"/>
                <a:ea typeface="+mn-ea"/>
              </a:rPr>
              <a:t> difference in incidence of MACE between the groups.</a:t>
            </a:r>
          </a:p>
          <a:p>
            <a:pPr indent="-228600" eaLnBrk="1" hangingPunct="1">
              <a:lnSpc>
                <a:spcPct val="90000"/>
              </a:lnSpc>
              <a:spcAft>
                <a:spcPts val="600"/>
              </a:spcAft>
              <a:buFont typeface="Arial" panose="020B0604020202020204" pitchFamily="34" charset="0"/>
              <a:buChar char="•"/>
            </a:pPr>
            <a:endParaRPr lang="en-US" sz="1700" dirty="0">
              <a:latin typeface="+mn-lt"/>
              <a:ea typeface="+mn-ea"/>
            </a:endParaRPr>
          </a:p>
          <a:p>
            <a:pPr marL="285750" indent="-228600" eaLnBrk="1" hangingPunct="1">
              <a:lnSpc>
                <a:spcPct val="90000"/>
              </a:lnSpc>
              <a:spcAft>
                <a:spcPts val="600"/>
              </a:spcAft>
              <a:buFont typeface="Arial" panose="020B0604020202020204" pitchFamily="34" charset="0"/>
              <a:buChar char="•"/>
            </a:pPr>
            <a:r>
              <a:rPr lang="en-US" sz="1700" dirty="0">
                <a:latin typeface="+mn-lt"/>
                <a:ea typeface="+mn-ea"/>
              </a:rPr>
              <a:t>More patients achieved LDL goal (&lt;70) with MIS+EZT.</a:t>
            </a:r>
          </a:p>
          <a:p>
            <a:pPr indent="-228600" eaLnBrk="1" hangingPunct="1">
              <a:lnSpc>
                <a:spcPct val="90000"/>
              </a:lnSpc>
              <a:spcAft>
                <a:spcPts val="600"/>
              </a:spcAft>
              <a:buFont typeface="Arial" panose="020B0604020202020204" pitchFamily="34" charset="0"/>
              <a:buChar char="•"/>
            </a:pPr>
            <a:endParaRPr lang="en-US" sz="1700" dirty="0">
              <a:latin typeface="+mn-lt"/>
              <a:ea typeface="+mn-ea"/>
            </a:endParaRPr>
          </a:p>
          <a:p>
            <a:pPr marL="285750" indent="-228600" eaLnBrk="1" hangingPunct="1">
              <a:lnSpc>
                <a:spcPct val="90000"/>
              </a:lnSpc>
              <a:spcAft>
                <a:spcPts val="600"/>
              </a:spcAft>
              <a:buFont typeface="Arial" panose="020B0604020202020204" pitchFamily="34" charset="0"/>
              <a:buChar char="•"/>
            </a:pPr>
            <a:r>
              <a:rPr lang="en-US" sz="1700" dirty="0">
                <a:latin typeface="+mn-lt"/>
                <a:ea typeface="+mn-ea"/>
              </a:rPr>
              <a:t>MIS+EZT showed similar safety profile to HIS.</a:t>
            </a:r>
          </a:p>
          <a:p>
            <a:pPr indent="-228600" eaLnBrk="1" hangingPunct="1">
              <a:lnSpc>
                <a:spcPct val="90000"/>
              </a:lnSpc>
              <a:spcAft>
                <a:spcPts val="600"/>
              </a:spcAft>
              <a:buFont typeface="Arial" panose="020B0604020202020204" pitchFamily="34" charset="0"/>
              <a:buChar char="•"/>
            </a:pPr>
            <a:endParaRPr lang="en-US" sz="1700" dirty="0">
              <a:latin typeface="+mn-lt"/>
              <a:ea typeface="+mn-ea"/>
            </a:endParaRPr>
          </a:p>
          <a:p>
            <a:pPr marL="285750" indent="-228600" eaLnBrk="1" hangingPunct="1">
              <a:lnSpc>
                <a:spcPct val="90000"/>
              </a:lnSpc>
              <a:spcAft>
                <a:spcPts val="600"/>
              </a:spcAft>
              <a:buFont typeface="Arial" panose="020B0604020202020204" pitchFamily="34" charset="0"/>
              <a:buChar char="•"/>
            </a:pPr>
            <a:r>
              <a:rPr lang="en-US" sz="1700" dirty="0">
                <a:latin typeface="+mn-lt"/>
                <a:ea typeface="+mn-ea"/>
              </a:rPr>
              <a:t>Meta-analysis suggests MIS+EZT may be a more effective treatment.</a:t>
            </a:r>
          </a:p>
        </p:txBody>
      </p:sp>
      <p:sp>
        <p:nvSpPr>
          <p:cNvPr id="6" name="TextBox 5">
            <a:extLst>
              <a:ext uri="{FF2B5EF4-FFF2-40B4-BE49-F238E27FC236}">
                <a16:creationId xmlns:a16="http://schemas.microsoft.com/office/drawing/2014/main" id="{A237F3C0-4D40-83DA-A626-3D74C0C986D9}"/>
              </a:ext>
            </a:extLst>
          </p:cNvPr>
          <p:cNvSpPr txBox="1"/>
          <p:nvPr/>
        </p:nvSpPr>
        <p:spPr>
          <a:xfrm>
            <a:off x="2362200" y="6317775"/>
            <a:ext cx="5029200" cy="276999"/>
          </a:xfrm>
          <a:prstGeom prst="rect">
            <a:avLst/>
          </a:prstGeom>
          <a:noFill/>
        </p:spPr>
        <p:txBody>
          <a:bodyPr wrap="square">
            <a:spAutoFit/>
          </a:bodyPr>
          <a:lstStyle/>
          <a:p>
            <a:r>
              <a:rPr lang="en-GB" sz="1200" dirty="0"/>
              <a:t>Kelly et al., Journal of Clinical Lipidology,  2024. ISSN 1933-2874.</a:t>
            </a:r>
          </a:p>
        </p:txBody>
      </p:sp>
    </p:spTree>
    <p:extLst>
      <p:ext uri="{BB962C8B-B14F-4D97-AF65-F5344CB8AC3E}">
        <p14:creationId xmlns:p14="http://schemas.microsoft.com/office/powerpoint/2010/main" val="2105204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2D039-117B-135B-33EB-5EEC25CF4762}"/>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eaLnBrk="1" hangingPunct="1"/>
            <a:r>
              <a:rPr lang="en-US" sz="2800" kern="1200" dirty="0">
                <a:solidFill>
                  <a:schemeClr val="bg1"/>
                </a:solidFill>
                <a:latin typeface="+mj-lt"/>
                <a:ea typeface="+mj-ea"/>
                <a:cs typeface="+mj-cs"/>
              </a:rPr>
              <a:t>Do Statins Cause Diabetes? </a:t>
            </a:r>
          </a:p>
        </p:txBody>
      </p:sp>
      <p:pic>
        <p:nvPicPr>
          <p:cNvPr id="7" name="Picture 6">
            <a:extLst>
              <a:ext uri="{FF2B5EF4-FFF2-40B4-BE49-F238E27FC236}">
                <a16:creationId xmlns:a16="http://schemas.microsoft.com/office/drawing/2014/main" id="{DD1250D1-F9DD-096D-15AD-046A94530921}"/>
              </a:ext>
            </a:extLst>
          </p:cNvPr>
          <p:cNvPicPr>
            <a:picLocks noChangeAspect="1"/>
          </p:cNvPicPr>
          <p:nvPr/>
        </p:nvPicPr>
        <p:blipFill>
          <a:blip r:embed="rId2"/>
          <a:stretch>
            <a:fillRect/>
          </a:stretch>
        </p:blipFill>
        <p:spPr>
          <a:xfrm>
            <a:off x="482600" y="1766286"/>
            <a:ext cx="8178799" cy="4212081"/>
          </a:xfrm>
          <a:prstGeom prst="rect">
            <a:avLst/>
          </a:prstGeom>
        </p:spPr>
      </p:pic>
    </p:spTree>
    <p:extLst>
      <p:ext uri="{BB962C8B-B14F-4D97-AF65-F5344CB8AC3E}">
        <p14:creationId xmlns:p14="http://schemas.microsoft.com/office/powerpoint/2010/main" val="3019429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F56B-5485-59FC-AE29-B454EBFAD092}"/>
              </a:ext>
            </a:extLst>
          </p:cNvPr>
          <p:cNvSpPr>
            <a:spLocks noGrp="1"/>
          </p:cNvSpPr>
          <p:nvPr>
            <p:ph type="title"/>
          </p:nvPr>
        </p:nvSpPr>
        <p:spPr>
          <a:xfrm>
            <a:off x="620629" y="0"/>
            <a:ext cx="7886700" cy="1325563"/>
          </a:xfrm>
        </p:spPr>
        <p:txBody>
          <a:bodyPr/>
          <a:lstStyle/>
          <a:p>
            <a:pPr algn="ctr"/>
            <a:r>
              <a:rPr lang="en-GB" dirty="0"/>
              <a:t>Findings</a:t>
            </a:r>
          </a:p>
        </p:txBody>
      </p:sp>
      <p:sp>
        <p:nvSpPr>
          <p:cNvPr id="3" name="Content Placeholder 2">
            <a:extLst>
              <a:ext uri="{FF2B5EF4-FFF2-40B4-BE49-F238E27FC236}">
                <a16:creationId xmlns:a16="http://schemas.microsoft.com/office/drawing/2014/main" id="{F4C3CC98-116A-42BE-7DB7-77A6D0D773D8}"/>
              </a:ext>
            </a:extLst>
          </p:cNvPr>
          <p:cNvSpPr>
            <a:spLocks noGrp="1"/>
          </p:cNvSpPr>
          <p:nvPr>
            <p:ph idx="1"/>
          </p:nvPr>
        </p:nvSpPr>
        <p:spPr>
          <a:xfrm>
            <a:off x="120316" y="1454406"/>
            <a:ext cx="8839200" cy="4351338"/>
          </a:xfrm>
        </p:spPr>
        <p:txBody>
          <a:bodyPr/>
          <a:lstStyle/>
          <a:p>
            <a:r>
              <a:rPr lang="en-GB" sz="1600" dirty="0"/>
              <a:t>Of the trials participating in the CTT Collaboration, 19 trials compared statin versus placebo (123 940 participants, 25 701 [21%] with diabetes; median follow-up of 4·3 years), and four trials compared more versus less intensive statin therapy (30 724 participants, 5340 [17%] with diabetes, median follow-up of 4·9 years). Compared with placebo, allocation to low-intensity or moderate-intensity statin therapy resulted in a 10% proportional increase in new-onset diabetes (2420 of 39 179 participants assigned to receive a statin [1·3% per year] vs 2214 of 39 266 participants assigned to receive placebo [1·2% per year]; rate ratio [RR] 1·10, 95% CI 1·04–1·16), and allocation to high-intensity statin therapy resulted in a 36% proportional increase (1221 of 9935 participants assigned to receive a statin [4·8% per year] vs 905 of 9859 participants assigned to receive placebo [3·5% per year]; 1·36, 1·25–1·48). For each trial, the rate of </a:t>
            </a:r>
            <a:r>
              <a:rPr lang="en-GB" sz="1600" dirty="0" err="1"/>
              <a:t>newonset</a:t>
            </a:r>
            <a:r>
              <a:rPr lang="en-GB" sz="1600" dirty="0"/>
              <a:t> diabetes among participants allocated to receive placebo depended mostly on the proportion of participants who had at least one follow-up HbA1c measurement; this proportion was much higher in the high-intensity than the </a:t>
            </a:r>
            <a:r>
              <a:rPr lang="en-GB" sz="1600" dirty="0" err="1"/>
              <a:t>lowintensity</a:t>
            </a:r>
            <a:r>
              <a:rPr lang="en-GB" sz="1600" dirty="0"/>
              <a:t> or moderate-intensity trials. Consequently, the main determinant of the magnitude of the absolute excesses in the two types of trial was the extent of HbA1c measurement rather than the proportional increase in risk associated with statin therapy. In participants without baseline diabetes, mean glucose increased by 0·04 mmol/L with both </a:t>
            </a:r>
            <a:r>
              <a:rPr lang="en-GB" sz="1600" dirty="0" err="1"/>
              <a:t>lowintensity</a:t>
            </a:r>
            <a:r>
              <a:rPr lang="en-GB" sz="1600" dirty="0"/>
              <a:t> or moderate-intensity (95% CI 0·03–0·05) and high-intensity statins (0·02–0·06), and mean HbA1c increased by 0·06% (0·00–0·12) with low-intensity or moderate-intensity statins and 0·08% (0·07–0·09) with high-intensity statins. Among those with a baseline measure of glycaemia, approximately 62% of new-onset diabetes cases were among participants who were already in the top quarter of the baseline distribution. The relative effects of statin therapy on new-onset diabetes were similar among different types of participants and over time. Among participants with baseline diabetes, the RRs for worsening glycaemia were 1·10 (1·06–1·14) for low-intensity or moderate-intensity statin therapy and 1·24 (1·06–1·44) for high-intensity statin therapy compared with placebo.</a:t>
            </a:r>
          </a:p>
        </p:txBody>
      </p:sp>
      <p:sp>
        <p:nvSpPr>
          <p:cNvPr id="4" name="TextBox 3">
            <a:extLst>
              <a:ext uri="{FF2B5EF4-FFF2-40B4-BE49-F238E27FC236}">
                <a16:creationId xmlns:a16="http://schemas.microsoft.com/office/drawing/2014/main" id="{C8F3C94D-CC6E-6498-05E7-F09599A963D8}"/>
              </a:ext>
            </a:extLst>
          </p:cNvPr>
          <p:cNvSpPr txBox="1"/>
          <p:nvPr/>
        </p:nvSpPr>
        <p:spPr>
          <a:xfrm>
            <a:off x="156410" y="970742"/>
            <a:ext cx="8839200" cy="1323439"/>
          </a:xfrm>
          <a:prstGeom prst="rect">
            <a:avLst/>
          </a:prstGeom>
          <a:solidFill>
            <a:schemeClr val="accent4"/>
          </a:solidFill>
        </p:spPr>
        <p:txBody>
          <a:bodyPr wrap="square" rtlCol="0">
            <a:spAutoFit/>
          </a:bodyPr>
          <a:lstStyle/>
          <a:p>
            <a:r>
              <a:rPr lang="en-GB" sz="2000" dirty="0"/>
              <a:t>19 trials compared statin versus placebo (123 940 participants, 25 701 [21%] with diabetes; median follow-up of 4·3 years), and four trials compared more versus less intensive statin therapy (30 724 participants, 5340 [17%] with diabetes, median follow-up of 4·9 years).</a:t>
            </a:r>
          </a:p>
        </p:txBody>
      </p:sp>
      <p:sp>
        <p:nvSpPr>
          <p:cNvPr id="5" name="TextBox 4">
            <a:extLst>
              <a:ext uri="{FF2B5EF4-FFF2-40B4-BE49-F238E27FC236}">
                <a16:creationId xmlns:a16="http://schemas.microsoft.com/office/drawing/2014/main" id="{F676A45C-3B6F-4C28-E548-206F9ED74F87}"/>
              </a:ext>
            </a:extLst>
          </p:cNvPr>
          <p:cNvSpPr txBox="1"/>
          <p:nvPr/>
        </p:nvSpPr>
        <p:spPr>
          <a:xfrm>
            <a:off x="132348" y="2446407"/>
            <a:ext cx="8839200" cy="1631216"/>
          </a:xfrm>
          <a:prstGeom prst="rect">
            <a:avLst/>
          </a:prstGeom>
          <a:solidFill>
            <a:schemeClr val="accent6">
              <a:lumMod val="60000"/>
              <a:lumOff val="40000"/>
            </a:schemeClr>
          </a:solidFill>
        </p:spPr>
        <p:txBody>
          <a:bodyPr wrap="square" rtlCol="0">
            <a:spAutoFit/>
          </a:bodyPr>
          <a:lstStyle/>
          <a:p>
            <a:r>
              <a:rPr lang="en-GB" sz="2000" dirty="0"/>
              <a:t>Compared with placebo, allocation to low-intensity or moderate-intensity statin therapy resulted in a 10% proportional increase in new-onset diabetes (2420 of 39 179 participants assigned to receive a statin [1·3% per year] vs 2214 of 39 266 participants assigned to receive placebo [1·2% per year]; rate ratio [RR] 1·10, 95% CI 1·04–1·16)</a:t>
            </a:r>
          </a:p>
        </p:txBody>
      </p:sp>
      <p:sp>
        <p:nvSpPr>
          <p:cNvPr id="6" name="TextBox 5">
            <a:extLst>
              <a:ext uri="{FF2B5EF4-FFF2-40B4-BE49-F238E27FC236}">
                <a16:creationId xmlns:a16="http://schemas.microsoft.com/office/drawing/2014/main" id="{718B0C26-4DB1-770B-54AB-C2D4F9043B2A}"/>
              </a:ext>
            </a:extLst>
          </p:cNvPr>
          <p:cNvSpPr txBox="1"/>
          <p:nvPr/>
        </p:nvSpPr>
        <p:spPr>
          <a:xfrm>
            <a:off x="124326" y="4148876"/>
            <a:ext cx="8839200" cy="1323439"/>
          </a:xfrm>
          <a:prstGeom prst="rect">
            <a:avLst/>
          </a:prstGeom>
          <a:solidFill>
            <a:schemeClr val="accent4">
              <a:lumMod val="60000"/>
              <a:lumOff val="40000"/>
            </a:schemeClr>
          </a:solidFill>
        </p:spPr>
        <p:txBody>
          <a:bodyPr wrap="square" rtlCol="0">
            <a:spAutoFit/>
          </a:bodyPr>
          <a:lstStyle/>
          <a:p>
            <a:r>
              <a:rPr lang="en-GB" sz="2000" dirty="0"/>
              <a:t>and allocation to high-intensity statin therapy resulted in a 36% proportional increase (1221 of 9935 participants assigned to receive a statin [4·8% per year] vs 905 of 9859 participants assigned to receive placebo [3·5% per year]; 1·36, 1·25–1·48).</a:t>
            </a:r>
          </a:p>
        </p:txBody>
      </p:sp>
      <p:sp>
        <p:nvSpPr>
          <p:cNvPr id="7" name="TextBox 6">
            <a:extLst>
              <a:ext uri="{FF2B5EF4-FFF2-40B4-BE49-F238E27FC236}">
                <a16:creationId xmlns:a16="http://schemas.microsoft.com/office/drawing/2014/main" id="{3AB36BD8-5AAC-FDF0-578C-266698BDAD31}"/>
              </a:ext>
            </a:extLst>
          </p:cNvPr>
          <p:cNvSpPr txBox="1"/>
          <p:nvPr/>
        </p:nvSpPr>
        <p:spPr>
          <a:xfrm>
            <a:off x="132348" y="5543568"/>
            <a:ext cx="8839200" cy="1323439"/>
          </a:xfrm>
          <a:prstGeom prst="rect">
            <a:avLst/>
          </a:prstGeom>
          <a:solidFill>
            <a:schemeClr val="accent1">
              <a:lumMod val="40000"/>
              <a:lumOff val="60000"/>
            </a:schemeClr>
          </a:solidFill>
        </p:spPr>
        <p:txBody>
          <a:bodyPr wrap="square" rtlCol="0">
            <a:spAutoFit/>
          </a:bodyPr>
          <a:lstStyle/>
          <a:p>
            <a:r>
              <a:rPr lang="en-GB" sz="2000" dirty="0"/>
              <a:t>For each trial, the rate of </a:t>
            </a:r>
            <a:r>
              <a:rPr lang="en-GB" sz="2000" dirty="0" err="1"/>
              <a:t>newonset</a:t>
            </a:r>
            <a:r>
              <a:rPr lang="en-GB" sz="2000" dirty="0"/>
              <a:t> diabetes among participants allocated to receive placebo depended mostly on the proportion of participants who had at least one follow-up HbA1c measurement; this proportion was much higher in the high-intensity than the </a:t>
            </a:r>
            <a:r>
              <a:rPr lang="en-GB" sz="2000" dirty="0" err="1"/>
              <a:t>lowintensity</a:t>
            </a:r>
            <a:r>
              <a:rPr lang="en-GB" sz="2000" dirty="0"/>
              <a:t> or moderate-intensity trials.</a:t>
            </a:r>
          </a:p>
        </p:txBody>
      </p:sp>
      <p:sp>
        <p:nvSpPr>
          <p:cNvPr id="8" name="TextBox 7">
            <a:extLst>
              <a:ext uri="{FF2B5EF4-FFF2-40B4-BE49-F238E27FC236}">
                <a16:creationId xmlns:a16="http://schemas.microsoft.com/office/drawing/2014/main" id="{F1AE3221-1BE3-8FE8-5881-943D09D1D36B}"/>
              </a:ext>
            </a:extLst>
          </p:cNvPr>
          <p:cNvSpPr txBox="1"/>
          <p:nvPr/>
        </p:nvSpPr>
        <p:spPr>
          <a:xfrm>
            <a:off x="2094533" y="2777845"/>
            <a:ext cx="4596708" cy="584775"/>
          </a:xfrm>
          <a:prstGeom prst="rect">
            <a:avLst/>
          </a:prstGeom>
          <a:solidFill>
            <a:schemeClr val="accent1">
              <a:lumMod val="40000"/>
              <a:lumOff val="60000"/>
            </a:schemeClr>
          </a:solidFill>
        </p:spPr>
        <p:txBody>
          <a:bodyPr wrap="none" rtlCol="0">
            <a:spAutoFit/>
          </a:bodyPr>
          <a:lstStyle/>
          <a:p>
            <a:r>
              <a:rPr lang="en-GB" sz="3200" dirty="0">
                <a:highlight>
                  <a:srgbClr val="FFFF00"/>
                </a:highlight>
              </a:rPr>
              <a:t>0.1% Increase T2D Risk</a:t>
            </a:r>
          </a:p>
        </p:txBody>
      </p:sp>
      <p:sp>
        <p:nvSpPr>
          <p:cNvPr id="9" name="TextBox 8">
            <a:extLst>
              <a:ext uri="{FF2B5EF4-FFF2-40B4-BE49-F238E27FC236}">
                <a16:creationId xmlns:a16="http://schemas.microsoft.com/office/drawing/2014/main" id="{D0C76CDC-780A-F144-8E1A-19A58F252349}"/>
              </a:ext>
            </a:extLst>
          </p:cNvPr>
          <p:cNvSpPr txBox="1"/>
          <p:nvPr/>
        </p:nvSpPr>
        <p:spPr>
          <a:xfrm>
            <a:off x="2045864" y="4546871"/>
            <a:ext cx="4596708" cy="584775"/>
          </a:xfrm>
          <a:prstGeom prst="rect">
            <a:avLst/>
          </a:prstGeom>
          <a:solidFill>
            <a:schemeClr val="accent1">
              <a:lumMod val="40000"/>
              <a:lumOff val="60000"/>
            </a:schemeClr>
          </a:solidFill>
        </p:spPr>
        <p:txBody>
          <a:bodyPr wrap="none" rtlCol="0">
            <a:spAutoFit/>
          </a:bodyPr>
          <a:lstStyle/>
          <a:p>
            <a:r>
              <a:rPr lang="en-GB" sz="3200" dirty="0">
                <a:highlight>
                  <a:srgbClr val="FFFF00"/>
                </a:highlight>
              </a:rPr>
              <a:t>1.3% Increase T2D Risk</a:t>
            </a:r>
          </a:p>
        </p:txBody>
      </p:sp>
    </p:spTree>
    <p:extLst>
      <p:ext uri="{BB962C8B-B14F-4D97-AF65-F5344CB8AC3E}">
        <p14:creationId xmlns:p14="http://schemas.microsoft.com/office/powerpoint/2010/main" val="208119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AA49A9-AEE3-5EAD-F333-980196822081}"/>
              </a:ext>
            </a:extLst>
          </p:cNvPr>
          <p:cNvSpPr>
            <a:spLocks noGrp="1"/>
          </p:cNvSpPr>
          <p:nvPr>
            <p:ph idx="1"/>
          </p:nvPr>
        </p:nvSpPr>
        <p:spPr>
          <a:xfrm>
            <a:off x="460744" y="4343400"/>
            <a:ext cx="7768856" cy="1066800"/>
          </a:xfrm>
        </p:spPr>
        <p:txBody>
          <a:bodyPr anchor="ctr">
            <a:noAutofit/>
          </a:bodyPr>
          <a:lstStyle/>
          <a:p>
            <a:pPr marL="0" indent="0">
              <a:buNone/>
            </a:pPr>
            <a:r>
              <a:rPr lang="en-US" sz="2400" b="0" i="0" dirty="0">
                <a:effectLst/>
                <a:latin typeface="Inter"/>
              </a:rPr>
              <a:t>The prevalence of many cardiovascular risk factors and cardiovascular and cerebrovascular diseases will increase markedly over the next 30 years</a:t>
            </a:r>
            <a:endParaRPr lang="en-US" sz="2400" dirty="0"/>
          </a:p>
        </p:txBody>
      </p:sp>
      <p:pic>
        <p:nvPicPr>
          <p:cNvPr id="5" name="Picture 4">
            <a:extLst>
              <a:ext uri="{FF2B5EF4-FFF2-40B4-BE49-F238E27FC236}">
                <a16:creationId xmlns:a16="http://schemas.microsoft.com/office/drawing/2014/main" id="{377A164E-22D5-0686-0A2F-3A57B1B13ABB}"/>
              </a:ext>
            </a:extLst>
          </p:cNvPr>
          <p:cNvPicPr>
            <a:picLocks noChangeAspect="1"/>
          </p:cNvPicPr>
          <p:nvPr/>
        </p:nvPicPr>
        <p:blipFill>
          <a:blip r:embed="rId2"/>
          <a:srcRect l="-833" t="17978" r="833" b="12392"/>
          <a:stretch/>
        </p:blipFill>
        <p:spPr>
          <a:xfrm>
            <a:off x="460744" y="533400"/>
            <a:ext cx="7886696" cy="3088972"/>
          </a:xfrm>
          <a:prstGeom prst="rect">
            <a:avLst/>
          </a:prstGeom>
        </p:spPr>
      </p:pic>
    </p:spTree>
    <p:extLst>
      <p:ext uri="{BB962C8B-B14F-4D97-AF65-F5344CB8AC3E}">
        <p14:creationId xmlns:p14="http://schemas.microsoft.com/office/powerpoint/2010/main" val="3813488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ontent Placeholder 5">
            <a:extLst>
              <a:ext uri="{FF2B5EF4-FFF2-40B4-BE49-F238E27FC236}">
                <a16:creationId xmlns:a16="http://schemas.microsoft.com/office/drawing/2014/main" id="{C34F7ED9-E0DC-BA9A-DC28-B43E31B2FBBB}"/>
              </a:ext>
            </a:extLst>
          </p:cNvPr>
          <p:cNvGraphicFramePr>
            <a:graphicFrameLocks noGrp="1"/>
          </p:cNvGraphicFramePr>
          <p:nvPr>
            <p:ph idx="1"/>
            <p:extLst>
              <p:ext uri="{D42A27DB-BD31-4B8C-83A1-F6EECF244321}">
                <p14:modId xmlns:p14="http://schemas.microsoft.com/office/powerpoint/2010/main" val="2906861620"/>
              </p:ext>
            </p:extLst>
          </p:nvPr>
        </p:nvGraphicFramePr>
        <p:xfrm>
          <a:off x="483042" y="1752601"/>
          <a:ext cx="8508558" cy="455278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295E266-54FB-1A05-B9ED-7B4BF9B35530}"/>
              </a:ext>
            </a:extLst>
          </p:cNvPr>
          <p:cNvSpPr txBox="1"/>
          <p:nvPr/>
        </p:nvSpPr>
        <p:spPr>
          <a:xfrm>
            <a:off x="2209800" y="536574"/>
            <a:ext cx="4572000" cy="747256"/>
          </a:xfrm>
          <a:prstGeom prst="rect">
            <a:avLst/>
          </a:prstGeom>
          <a:noFill/>
        </p:spPr>
        <p:txBody>
          <a:bodyPr wrap="square">
            <a:spAutoFit/>
          </a:bodyPr>
          <a:lstStyle/>
          <a:p>
            <a:pPr algn="ctr" rtl="0">
              <a:defRPr sz="2128" b="1" i="0" u="none" strike="noStrike" kern="1200" cap="all" spc="120" normalizeH="0" baseline="0">
                <a:solidFill>
                  <a:prstClr val="black">
                    <a:lumMod val="65000"/>
                    <a:lumOff val="35000"/>
                  </a:prstClr>
                </a:solidFill>
                <a:latin typeface="+mn-lt"/>
                <a:ea typeface="+mn-ea"/>
                <a:cs typeface="+mn-cs"/>
              </a:defRPr>
            </a:pPr>
            <a:r>
              <a:rPr lang="en-GB" dirty="0">
                <a:solidFill>
                  <a:schemeClr val="bg1"/>
                </a:solidFill>
              </a:rPr>
              <a:t>Number of Newly Diagnosed T2D/1000</a:t>
            </a:r>
          </a:p>
        </p:txBody>
      </p:sp>
    </p:spTree>
    <p:extLst>
      <p:ext uri="{BB962C8B-B14F-4D97-AF65-F5344CB8AC3E}">
        <p14:creationId xmlns:p14="http://schemas.microsoft.com/office/powerpoint/2010/main" val="933849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ontent Placeholder 5">
            <a:extLst>
              <a:ext uri="{FF2B5EF4-FFF2-40B4-BE49-F238E27FC236}">
                <a16:creationId xmlns:a16="http://schemas.microsoft.com/office/drawing/2014/main" id="{C34F7ED9-E0DC-BA9A-DC28-B43E31B2FBBB}"/>
              </a:ext>
            </a:extLst>
          </p:cNvPr>
          <p:cNvGraphicFramePr>
            <a:graphicFrameLocks noGrp="1"/>
          </p:cNvGraphicFramePr>
          <p:nvPr>
            <p:ph idx="1"/>
            <p:extLst>
              <p:ext uri="{D42A27DB-BD31-4B8C-83A1-F6EECF244321}">
                <p14:modId xmlns:p14="http://schemas.microsoft.com/office/powerpoint/2010/main" val="2998920633"/>
              </p:ext>
            </p:extLst>
          </p:nvPr>
        </p:nvGraphicFramePr>
        <p:xfrm>
          <a:off x="355821" y="1921042"/>
          <a:ext cx="8432358" cy="440038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295E266-54FB-1A05-B9ED-7B4BF9B35530}"/>
              </a:ext>
            </a:extLst>
          </p:cNvPr>
          <p:cNvSpPr txBox="1"/>
          <p:nvPr/>
        </p:nvSpPr>
        <p:spPr>
          <a:xfrm>
            <a:off x="609600" y="536574"/>
            <a:ext cx="7696200" cy="747256"/>
          </a:xfrm>
          <a:prstGeom prst="rect">
            <a:avLst/>
          </a:prstGeom>
          <a:noFill/>
        </p:spPr>
        <p:txBody>
          <a:bodyPr wrap="square">
            <a:spAutoFit/>
          </a:bodyPr>
          <a:lstStyle/>
          <a:p>
            <a:pPr algn="ctr" rtl="0">
              <a:defRPr sz="2128" b="1" i="0" u="none" strike="noStrike" kern="1200" cap="all" spc="120" normalizeH="0" baseline="0">
                <a:solidFill>
                  <a:prstClr val="black">
                    <a:lumMod val="65000"/>
                    <a:lumOff val="35000"/>
                  </a:prstClr>
                </a:solidFill>
                <a:latin typeface="+mn-lt"/>
                <a:ea typeface="+mn-ea"/>
                <a:cs typeface="+mn-cs"/>
              </a:defRPr>
            </a:pPr>
            <a:r>
              <a:rPr lang="en-GB" dirty="0">
                <a:solidFill>
                  <a:schemeClr val="bg1"/>
                </a:solidFill>
              </a:rPr>
              <a:t>Number of Newly Diagnosed T2D/1000 vs ASCVD events Prevented</a:t>
            </a:r>
          </a:p>
        </p:txBody>
      </p:sp>
    </p:spTree>
    <p:extLst>
      <p:ext uri="{BB962C8B-B14F-4D97-AF65-F5344CB8AC3E}">
        <p14:creationId xmlns:p14="http://schemas.microsoft.com/office/powerpoint/2010/main" val="1971244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ontent Placeholder 5">
            <a:extLst>
              <a:ext uri="{FF2B5EF4-FFF2-40B4-BE49-F238E27FC236}">
                <a16:creationId xmlns:a16="http://schemas.microsoft.com/office/drawing/2014/main" id="{C34F7ED9-E0DC-BA9A-DC28-B43E31B2FBBB}"/>
              </a:ext>
            </a:extLst>
          </p:cNvPr>
          <p:cNvGraphicFramePr>
            <a:graphicFrameLocks noGrp="1"/>
          </p:cNvGraphicFramePr>
          <p:nvPr>
            <p:ph idx="1"/>
            <p:extLst>
              <p:ext uri="{D42A27DB-BD31-4B8C-83A1-F6EECF244321}">
                <p14:modId xmlns:p14="http://schemas.microsoft.com/office/powerpoint/2010/main" val="3557733991"/>
              </p:ext>
            </p:extLst>
          </p:nvPr>
        </p:nvGraphicFramePr>
        <p:xfrm>
          <a:off x="533400" y="1676400"/>
          <a:ext cx="8584758" cy="481244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295E266-54FB-1A05-B9ED-7B4BF9B35530}"/>
              </a:ext>
            </a:extLst>
          </p:cNvPr>
          <p:cNvSpPr txBox="1"/>
          <p:nvPr/>
        </p:nvSpPr>
        <p:spPr>
          <a:xfrm>
            <a:off x="2209800" y="536574"/>
            <a:ext cx="4572000" cy="419795"/>
          </a:xfrm>
          <a:prstGeom prst="rect">
            <a:avLst/>
          </a:prstGeom>
          <a:noFill/>
        </p:spPr>
        <p:txBody>
          <a:bodyPr wrap="square">
            <a:spAutoFit/>
          </a:bodyPr>
          <a:lstStyle/>
          <a:p>
            <a:pPr algn="ctr" rtl="0">
              <a:defRPr sz="2128" b="1" i="0" u="none" strike="noStrike" kern="1200" cap="all" spc="120" normalizeH="0" baseline="0">
                <a:solidFill>
                  <a:prstClr val="black">
                    <a:lumMod val="65000"/>
                    <a:lumOff val="35000"/>
                  </a:prstClr>
                </a:solidFill>
                <a:latin typeface="+mn-lt"/>
                <a:ea typeface="+mn-ea"/>
                <a:cs typeface="+mn-cs"/>
              </a:defRPr>
            </a:pPr>
            <a:r>
              <a:rPr lang="en-GB" dirty="0">
                <a:solidFill>
                  <a:schemeClr val="bg1"/>
                </a:solidFill>
              </a:rPr>
              <a:t>Quiz? Who IS diabetic</a:t>
            </a:r>
          </a:p>
        </p:txBody>
      </p:sp>
    </p:spTree>
    <p:extLst>
      <p:ext uri="{BB962C8B-B14F-4D97-AF65-F5344CB8AC3E}">
        <p14:creationId xmlns:p14="http://schemas.microsoft.com/office/powerpoint/2010/main" val="2298668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FE2AB-70F0-FC3D-2F06-3C8849083F26}"/>
              </a:ext>
            </a:extLst>
          </p:cNvPr>
          <p:cNvSpPr>
            <a:spLocks noGrp="1"/>
          </p:cNvSpPr>
          <p:nvPr>
            <p:ph type="title"/>
          </p:nvPr>
        </p:nvSpPr>
        <p:spPr>
          <a:xfrm>
            <a:off x="515125" y="1153572"/>
            <a:ext cx="2400300" cy="4461163"/>
          </a:xfrm>
        </p:spPr>
        <p:txBody>
          <a:bodyPr>
            <a:normAutofit/>
          </a:bodyPr>
          <a:lstStyle/>
          <a:p>
            <a:r>
              <a:rPr lang="en-GB" dirty="0">
                <a:solidFill>
                  <a:srgbClr val="FFFFFF"/>
                </a:solidFill>
              </a:rPr>
              <a:t>So, What?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D342319-C5A8-1A25-BCD4-86259F73CBCD}"/>
              </a:ext>
            </a:extLst>
          </p:cNvPr>
          <p:cNvSpPr>
            <a:spLocks noGrp="1"/>
          </p:cNvSpPr>
          <p:nvPr>
            <p:ph idx="1"/>
          </p:nvPr>
        </p:nvSpPr>
        <p:spPr>
          <a:xfrm>
            <a:off x="3335481" y="591344"/>
            <a:ext cx="5179868" cy="5585619"/>
          </a:xfrm>
        </p:spPr>
        <p:txBody>
          <a:bodyPr anchor="ctr">
            <a:normAutofit/>
          </a:bodyPr>
          <a:lstStyle/>
          <a:p>
            <a:r>
              <a:rPr lang="en-GB" sz="2800" dirty="0"/>
              <a:t>By contrast, among people with a known diagnosis of diabetes at baseline, the early excess of worsening glycaemia with a statin did not persist in the long term (appendix pp 26–27), perhaps because glycaemic control is typically monitored in such individuals and likely to be managed.</a:t>
            </a:r>
          </a:p>
        </p:txBody>
      </p:sp>
    </p:spTree>
    <p:extLst>
      <p:ext uri="{BB962C8B-B14F-4D97-AF65-F5344CB8AC3E}">
        <p14:creationId xmlns:p14="http://schemas.microsoft.com/office/powerpoint/2010/main" val="1161156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1D713C-ACB9-DAA0-F039-E9242065D2BA}"/>
            </a:ext>
          </a:extLst>
        </p:cNvPr>
        <p:cNvGrpSpPr/>
        <p:nvPr/>
      </p:nvGrpSpPr>
      <p:grpSpPr>
        <a:xfrm>
          <a:off x="0" y="0"/>
          <a:ext cx="0" cy="0"/>
          <a:chOff x="0" y="0"/>
          <a:chExt cx="0" cy="0"/>
        </a:xfrm>
      </p:grpSpPr>
      <p:sp>
        <p:nvSpPr>
          <p:cNvPr id="5131" name="Rectangle 5130">
            <a:extLst>
              <a:ext uri="{FF2B5EF4-FFF2-40B4-BE49-F238E27FC236}">
                <a16:creationId xmlns:a16="http://schemas.microsoft.com/office/drawing/2014/main" id="{222F1762-1A3A-801C-5DBE-B1B0BE80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3" name="Title 1">
            <a:extLst>
              <a:ext uri="{FF2B5EF4-FFF2-40B4-BE49-F238E27FC236}">
                <a16:creationId xmlns:a16="http://schemas.microsoft.com/office/drawing/2014/main" id="{8DA65DBB-107A-628E-B496-63CC546B2505}"/>
              </a:ext>
            </a:extLst>
          </p:cNvPr>
          <p:cNvSpPr>
            <a:spLocks noGrp="1"/>
          </p:cNvSpPr>
          <p:nvPr>
            <p:ph type="title"/>
          </p:nvPr>
        </p:nvSpPr>
        <p:spPr>
          <a:xfrm>
            <a:off x="417399" y="643467"/>
            <a:ext cx="8408193" cy="744836"/>
          </a:xfrm>
          <a:prstGeom prst="rect">
            <a:avLst/>
          </a:prstGeom>
        </p:spPr>
        <p:txBody>
          <a:bodyPr vert="horz" lIns="91440" tIns="45720" rIns="91440" bIns="45720" rtlCol="0" anchor="ctr" anchorCtr="0">
            <a:norm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lgn="ctr" eaLnBrk="1" hangingPunct="1">
              <a:lnSpc>
                <a:spcPct val="90000"/>
              </a:lnSpc>
            </a:pPr>
            <a:r>
              <a:rPr lang="en-US" altLang="en-US" sz="2200" b="0" kern="1200" dirty="0">
                <a:solidFill>
                  <a:schemeClr val="bg1"/>
                </a:solidFill>
                <a:latin typeface="+mj-lt"/>
                <a:ea typeface="+mj-ea"/>
                <a:cs typeface="+mj-cs"/>
              </a:rPr>
              <a:t>Newer and emerging lipid-lowering therapies target different aspects of lipid metabolism. </a:t>
            </a:r>
          </a:p>
        </p:txBody>
      </p:sp>
      <p:pic>
        <p:nvPicPr>
          <p:cNvPr id="5125" name="New picture">
            <a:extLst>
              <a:ext uri="{FF2B5EF4-FFF2-40B4-BE49-F238E27FC236}">
                <a16:creationId xmlns:a16="http://schemas.microsoft.com/office/drawing/2014/main" id="{DADD9770-ED92-27A9-8456-5A87E5EDC966}"/>
              </a:ext>
            </a:extLst>
          </p:cNvPr>
          <p:cNvPicPr/>
          <p:nvPr/>
        </p:nvPicPr>
        <p:blipFill>
          <a:blip r:embed="rId3"/>
          <a:stretch>
            <a:fillRect/>
          </a:stretch>
        </p:blipFill>
        <p:spPr>
          <a:xfrm>
            <a:off x="1056640" y="1675227"/>
            <a:ext cx="7030718" cy="4394199"/>
          </a:xfrm>
          <a:prstGeom prst="rect">
            <a:avLst/>
          </a:prstGeom>
        </p:spPr>
      </p:pic>
      <p:sp>
        <p:nvSpPr>
          <p:cNvPr id="5122" name="Footer Placeholder 3">
            <a:extLst>
              <a:ext uri="{FF2B5EF4-FFF2-40B4-BE49-F238E27FC236}">
                <a16:creationId xmlns:a16="http://schemas.microsoft.com/office/drawing/2014/main" id="{AC112341-109D-F653-A92B-38C76A293BF6}"/>
              </a:ext>
            </a:extLst>
          </p:cNvPr>
          <p:cNvSpPr>
            <a:spLocks noGrp="1"/>
          </p:cNvSpPr>
          <p:nvPr>
            <p:ph type="ftr" idx="10"/>
          </p:nvPr>
        </p:nvSpPr>
        <p:spPr>
          <a:xfrm>
            <a:off x="3028950" y="6356350"/>
            <a:ext cx="3086100" cy="365125"/>
          </a:xfrm>
          <a:prstGeom prst="rect">
            <a:avLst/>
          </a:prstGeom>
        </p:spPr>
        <p:txBody>
          <a:bodyPr vert="horz" lIns="91440" tIns="45720" rIns="91440" bIns="4572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ct val="0"/>
              </a:spcBef>
              <a:spcAft>
                <a:spcPts val="600"/>
              </a:spcAft>
              <a:buClrTx/>
              <a:buSzTx/>
              <a:buFont typeface="Arial" pitchFamily="34" charset="0"/>
              <a:buNone/>
              <a:tabLst/>
              <a:defRPr/>
            </a:pPr>
            <a:r>
              <a:rPr kumimoji="0" lang="en-US" alt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Eur</a:t>
            </a:r>
            <a:r>
              <a:rPr kumimoji="0" lang="en-US" alt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Heart J</a:t>
            </a:r>
            <a:r>
              <a:rPr kumimoji="0" lang="en-US" alt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Volume 43, Issue 34, 7 September 2022, Pages 3198–3208</a:t>
            </a:r>
          </a:p>
        </p:txBody>
      </p:sp>
    </p:spTree>
    <p:extLst>
      <p:ext uri="{BB962C8B-B14F-4D97-AF65-F5344CB8AC3E}">
        <p14:creationId xmlns:p14="http://schemas.microsoft.com/office/powerpoint/2010/main" val="1977520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2901-EA66-86D9-4B93-E2F552669055}"/>
              </a:ext>
            </a:extLst>
          </p:cNvPr>
          <p:cNvSpPr>
            <a:spLocks noGrp="1"/>
          </p:cNvSpPr>
          <p:nvPr>
            <p:ph type="title"/>
          </p:nvPr>
        </p:nvSpPr>
        <p:spPr>
          <a:xfrm>
            <a:off x="628650" y="365125"/>
            <a:ext cx="7886700" cy="1325563"/>
          </a:xfrm>
        </p:spPr>
        <p:txBody>
          <a:bodyPr wrap="square" anchor="ctr">
            <a:normAutofit/>
          </a:bodyPr>
          <a:lstStyle/>
          <a:p>
            <a:r>
              <a:rPr lang="en-US" dirty="0"/>
              <a:t>PCSK9 Function</a:t>
            </a:r>
          </a:p>
        </p:txBody>
      </p:sp>
      <p:pic>
        <p:nvPicPr>
          <p:cNvPr id="4098" name="Picture 2" descr="Fig. 2">
            <a:extLst>
              <a:ext uri="{FF2B5EF4-FFF2-40B4-BE49-F238E27FC236}">
                <a16:creationId xmlns:a16="http://schemas.microsoft.com/office/drawing/2014/main" id="{FE314824-97FA-63A6-2CDD-694B2D6F37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8650" y="2256362"/>
            <a:ext cx="7886700" cy="348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33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F442D-6BAB-61D4-50C0-32BFACF25213}"/>
              </a:ext>
            </a:extLst>
          </p:cNvPr>
          <p:cNvSpPr>
            <a:spLocks noGrp="1"/>
          </p:cNvSpPr>
          <p:nvPr>
            <p:ph type="title"/>
          </p:nvPr>
        </p:nvSpPr>
        <p:spPr>
          <a:xfrm>
            <a:off x="628650" y="365125"/>
            <a:ext cx="7886700" cy="1325563"/>
          </a:xfrm>
        </p:spPr>
        <p:txBody>
          <a:bodyPr wrap="square" anchor="ctr">
            <a:normAutofit/>
          </a:bodyPr>
          <a:lstStyle/>
          <a:p>
            <a:r>
              <a:rPr lang="en-US" dirty="0"/>
              <a:t>Ways to target PCSK9</a:t>
            </a:r>
          </a:p>
        </p:txBody>
      </p:sp>
      <p:pic>
        <p:nvPicPr>
          <p:cNvPr id="6146" name="Picture 2" descr="Fig. 3">
            <a:extLst>
              <a:ext uri="{FF2B5EF4-FFF2-40B4-BE49-F238E27FC236}">
                <a16:creationId xmlns:a16="http://schemas.microsoft.com/office/drawing/2014/main" id="{53FEA800-2B47-1845-0513-CCE131B935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4817" y="1825625"/>
            <a:ext cx="6694365" cy="4351338"/>
          </a:xfrm>
          <a:prstGeom prst="rect">
            <a:avLst/>
          </a:prstGeom>
          <a:solidFill>
            <a:srgbClr val="FFFFFF"/>
          </a:solidFill>
        </p:spPr>
      </p:pic>
    </p:spTree>
    <p:extLst>
      <p:ext uri="{BB962C8B-B14F-4D97-AF65-F5344CB8AC3E}">
        <p14:creationId xmlns:p14="http://schemas.microsoft.com/office/powerpoint/2010/main" val="2913701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9D4BA-D24D-C560-FA4D-5AEA4B1C47E9}"/>
              </a:ext>
            </a:extLst>
          </p:cNvPr>
          <p:cNvSpPr>
            <a:spLocks noGrp="1"/>
          </p:cNvSpPr>
          <p:nvPr>
            <p:ph type="title"/>
          </p:nvPr>
        </p:nvSpPr>
        <p:spPr>
          <a:xfrm>
            <a:off x="479160" y="417576"/>
            <a:ext cx="8182230" cy="1249394"/>
          </a:xfrm>
        </p:spPr>
        <p:txBody>
          <a:bodyPr vert="horz" lIns="91440" tIns="45720" rIns="91440" bIns="45720" rtlCol="0" anchor="ctr">
            <a:normAutofit/>
          </a:bodyPr>
          <a:lstStyle/>
          <a:p>
            <a:pPr algn="ctr" defTabSz="914400" eaLnBrk="1" hangingPunct="1"/>
            <a:r>
              <a:rPr lang="en-US" sz="4000" b="0" i="0" kern="1200">
                <a:solidFill>
                  <a:schemeClr val="tx1"/>
                </a:solidFill>
                <a:effectLst/>
                <a:latin typeface="+mj-lt"/>
                <a:ea typeface="+mj-ea"/>
                <a:cs typeface="+mj-cs"/>
              </a:rPr>
              <a:t>Chasing LDL cholesterol to the bottom — PCSK9 in perspective</a:t>
            </a:r>
            <a:endParaRPr lang="en-US" sz="4000" kern="1200">
              <a:solidFill>
                <a:schemeClr val="tx1"/>
              </a:solidFill>
              <a:latin typeface="+mj-lt"/>
              <a:ea typeface="+mj-ea"/>
              <a:cs typeface="+mj-cs"/>
            </a:endParaRPr>
          </a:p>
        </p:txBody>
      </p:sp>
      <p:sp>
        <p:nvSpPr>
          <p:cNvPr id="24"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diagram&#10;&#10;Description automatically generated">
            <a:extLst>
              <a:ext uri="{FF2B5EF4-FFF2-40B4-BE49-F238E27FC236}">
                <a16:creationId xmlns:a16="http://schemas.microsoft.com/office/drawing/2014/main" id="{9012CFDC-B418-D4DC-6B85-639D42CFDF91}"/>
              </a:ext>
            </a:extLst>
          </p:cNvPr>
          <p:cNvPicPr>
            <a:picLocks noChangeAspect="1"/>
          </p:cNvPicPr>
          <p:nvPr/>
        </p:nvPicPr>
        <p:blipFill>
          <a:blip r:embed="rId2"/>
          <a:stretch>
            <a:fillRect/>
          </a:stretch>
        </p:blipFill>
        <p:spPr>
          <a:xfrm>
            <a:off x="240030" y="3203190"/>
            <a:ext cx="8661654" cy="2446916"/>
          </a:xfrm>
          <a:prstGeom prst="rect">
            <a:avLst/>
          </a:prstGeom>
        </p:spPr>
      </p:pic>
    </p:spTree>
    <p:extLst>
      <p:ext uri="{BB962C8B-B14F-4D97-AF65-F5344CB8AC3E}">
        <p14:creationId xmlns:p14="http://schemas.microsoft.com/office/powerpoint/2010/main" val="250962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628650" y="365125"/>
            <a:ext cx="7886700" cy="1325563"/>
          </a:xfrm>
          <a:prstGeom prst="rect">
            <a:avLst/>
          </a:prstGeom>
          <a:noFill/>
          <a:ln>
            <a:noFill/>
          </a:ln>
        </p:spPr>
        <p:txBody>
          <a:bodyPr vert="horz" wrap="square" lIns="91440" tIns="45720" rIns="91440" bIns="45720" numCol="1" anchor="ctr" anchorCtr="0" compatLnSpc="1">
            <a:prstTxWarp prst="textNoShape">
              <a:avLst/>
            </a:prstTxWarp>
            <a:normAutofit/>
          </a:bodyPr>
          <a:lstStyle/>
          <a:p>
            <a:pPr defTabSz="685800">
              <a:lnSpc>
                <a:spcPct val="90000"/>
              </a:lnSpc>
              <a:spcAft>
                <a:spcPts val="600"/>
              </a:spcAft>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3300" b="1" kern="1200" dirty="0" err="1">
                <a:solidFill>
                  <a:srgbClr val="002060"/>
                </a:solidFill>
                <a:latin typeface="+mj-lt"/>
                <a:ea typeface="+mj-ea"/>
                <a:cs typeface="+mj-cs"/>
              </a:rPr>
              <a:t>Evolocumab</a:t>
            </a:r>
            <a:r>
              <a:rPr lang="en-US" sz="3300" b="1" kern="1200" dirty="0">
                <a:solidFill>
                  <a:srgbClr val="002060"/>
                </a:solidFill>
                <a:latin typeface="+mj-lt"/>
                <a:ea typeface="+mj-ea"/>
                <a:cs typeface="+mj-cs"/>
              </a:rPr>
              <a:t> and Clinical Outcomes in Patients with Cardiovascular Disease</a:t>
            </a:r>
          </a:p>
        </p:txBody>
      </p:sp>
      <p:graphicFrame>
        <p:nvGraphicFramePr>
          <p:cNvPr id="3078" name="Rectangle 2">
            <a:extLst>
              <a:ext uri="{FF2B5EF4-FFF2-40B4-BE49-F238E27FC236}">
                <a16:creationId xmlns:a16="http://schemas.microsoft.com/office/drawing/2014/main" id="{3B0CB97D-4E78-B1AB-C555-06B69858B5B1}"/>
              </a:ext>
            </a:extLst>
          </p:cNvPr>
          <p:cNvGraphicFramePr/>
          <p:nvPr>
            <p:extLst>
              <p:ext uri="{D42A27DB-BD31-4B8C-83A1-F6EECF244321}">
                <p14:modId xmlns:p14="http://schemas.microsoft.com/office/powerpoint/2010/main" val="173069682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3"/>
          <p:cNvSpPr txBox="1">
            <a:spLocks noChangeArrowheads="1"/>
          </p:cNvSpPr>
          <p:nvPr/>
        </p:nvSpPr>
        <p:spPr bwMode="auto">
          <a:xfrm>
            <a:off x="76200" y="6492875"/>
            <a:ext cx="7372350" cy="1071563"/>
          </a:xfrm>
          <a:prstGeom prst="rect">
            <a:avLst/>
          </a:prstGeom>
          <a:noFill/>
          <a:ln>
            <a:noFill/>
          </a:ln>
        </p:spPr>
        <p:txBody>
          <a:bodyPr vert="horz" wrap="square" lIns="91440" tIns="45720" rIns="91440" bIns="45720" numCol="1" anchor="t" anchorCtr="0" compatLnSpc="1">
            <a:prstTxWarp prst="textNoShape">
              <a:avLst/>
            </a:prstTxWarp>
            <a:normAutofit/>
          </a:bodyPr>
          <a:lstStyle/>
          <a:p>
            <a:pPr marL="171450" indent="-171450" defTabSz="685800">
              <a:lnSpc>
                <a:spcPct val="90000"/>
              </a:lnSpc>
              <a:spcBef>
                <a:spcPts val="750"/>
              </a:spcBef>
              <a:buClr>
                <a:srgbClr val="FFFFFF"/>
              </a:buClr>
              <a:buSzPct val="45000"/>
              <a:buFont typeface="Arial" panose="020B0604020202020204" pitchFamily="34"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1200">
                <a:latin typeface="+mn-lt"/>
                <a:ea typeface="+mn-ea"/>
              </a:rPr>
              <a:t>N Engl J Med, Volume 376(18):1713-1722, May 4, 2017</a:t>
            </a:r>
            <a:endParaRPr lang="en-US" sz="1200" dirty="0">
              <a:latin typeface="+mn-lt"/>
              <a:ea typeface="+mn-ea"/>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628650" y="365125"/>
            <a:ext cx="7886700" cy="1325563"/>
          </a:xfrm>
          <a:prstGeom prst="rect">
            <a:avLst/>
          </a:prstGeom>
          <a:noFill/>
          <a:ln>
            <a:noFill/>
          </a:ln>
        </p:spPr>
        <p:txBody>
          <a:bodyPr vert="horz" wrap="square" lIns="91440" tIns="45720" rIns="91440" bIns="45720" numCol="1" anchor="ctr" anchorCtr="0" compatLnSpc="1">
            <a:prstTxWarp prst="textNoShape">
              <a:avLst/>
            </a:prstTxWarp>
            <a:normAutofit/>
          </a:bodyPr>
          <a:lstStyle/>
          <a:p>
            <a:pPr defTabSz="685800">
              <a:lnSpc>
                <a:spcPct val="90000"/>
              </a:lnSpc>
              <a:spcAft>
                <a:spcPts val="600"/>
              </a:spcAft>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b="1" kern="1200">
                <a:solidFill>
                  <a:srgbClr val="002060"/>
                </a:solidFill>
                <a:latin typeface="+mj-lt"/>
                <a:ea typeface="+mj-ea"/>
                <a:cs typeface="+mj-cs"/>
              </a:rPr>
              <a:t>Low-Density Lipoprotein (LDL) Cholesterol Levels over Time.</a:t>
            </a:r>
          </a:p>
        </p:txBody>
      </p:sp>
      <p:pic>
        <p:nvPicPr>
          <p:cNvPr id="2" name="Picture 1">
            <a:extLst>
              <a:ext uri="{FF2B5EF4-FFF2-40B4-BE49-F238E27FC236}">
                <a16:creationId xmlns:a16="http://schemas.microsoft.com/office/drawing/2014/main" id="{EB4D3BDB-173F-33D5-055F-E6F7F2F5F46C}"/>
              </a:ext>
            </a:extLst>
          </p:cNvPr>
          <p:cNvPicPr>
            <a:picLocks noChangeAspect="1"/>
          </p:cNvPicPr>
          <p:nvPr/>
        </p:nvPicPr>
        <p:blipFill>
          <a:blip r:embed="rId3"/>
          <a:stretch>
            <a:fillRect/>
          </a:stretch>
        </p:blipFill>
        <p:spPr>
          <a:xfrm>
            <a:off x="1062857" y="1825625"/>
            <a:ext cx="7018286" cy="4351338"/>
          </a:xfrm>
          <a:prstGeom prst="rect">
            <a:avLst/>
          </a:prstGeom>
          <a:noFill/>
        </p:spPr>
      </p:pic>
      <p:sp>
        <p:nvSpPr>
          <p:cNvPr id="3" name="Text Box 3">
            <a:extLst>
              <a:ext uri="{FF2B5EF4-FFF2-40B4-BE49-F238E27FC236}">
                <a16:creationId xmlns:a16="http://schemas.microsoft.com/office/drawing/2014/main" id="{BB7181E8-F802-CF36-C9EF-F19ABA6B47BF}"/>
              </a:ext>
            </a:extLst>
          </p:cNvPr>
          <p:cNvSpPr txBox="1">
            <a:spLocks noChangeArrowheads="1"/>
          </p:cNvSpPr>
          <p:nvPr/>
        </p:nvSpPr>
        <p:spPr bwMode="auto">
          <a:xfrm>
            <a:off x="76200" y="6492875"/>
            <a:ext cx="7372350" cy="1071563"/>
          </a:xfrm>
          <a:prstGeom prst="rect">
            <a:avLst/>
          </a:prstGeom>
          <a:noFill/>
          <a:ln>
            <a:noFill/>
          </a:ln>
        </p:spPr>
        <p:txBody>
          <a:bodyPr vert="horz" wrap="square" lIns="91440" tIns="45720" rIns="91440" bIns="45720" numCol="1" anchor="t" anchorCtr="0" compatLnSpc="1">
            <a:prstTxWarp prst="textNoShape">
              <a:avLst/>
            </a:prstTxWarp>
            <a:normAutofit/>
          </a:bodyPr>
          <a:lstStyle/>
          <a:p>
            <a:pPr marL="171450" indent="-171450" defTabSz="685800">
              <a:lnSpc>
                <a:spcPct val="90000"/>
              </a:lnSpc>
              <a:spcBef>
                <a:spcPts val="750"/>
              </a:spcBef>
              <a:buClr>
                <a:srgbClr val="FFFFFF"/>
              </a:buClr>
              <a:buSzPct val="45000"/>
              <a:buFont typeface="Arial" panose="020B0604020202020204" pitchFamily="34"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1200">
                <a:latin typeface="+mn-lt"/>
                <a:ea typeface="+mn-ea"/>
              </a:rPr>
              <a:t>N Engl J Med, Volume 376(18):1713-1722, May 4, 2017</a:t>
            </a:r>
            <a:endParaRPr lang="en-US" sz="1200" dirty="0">
              <a:latin typeface="+mn-lt"/>
              <a:ea typeface="+mn-ea"/>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3CF6868-100F-3313-5884-E4BCD4192545}"/>
              </a:ext>
            </a:extLst>
          </p:cNvPr>
          <p:cNvSpPr>
            <a:spLocks noGrp="1"/>
          </p:cNvSpPr>
          <p:nvPr>
            <p:ph type="title"/>
          </p:nvPr>
        </p:nvSpPr>
        <p:spPr>
          <a:xfrm>
            <a:off x="628650" y="365125"/>
            <a:ext cx="7886700" cy="1325563"/>
          </a:xfrm>
        </p:spPr>
        <p:txBody>
          <a:bodyPr wrap="square" anchor="ctr">
            <a:normAutofit/>
          </a:bodyPr>
          <a:lstStyle/>
          <a:p>
            <a:r>
              <a:rPr lang="en-US" sz="3100" b="0" i="0">
                <a:effectLst/>
              </a:rPr>
              <a:t>Life’s Essential 8 are the key measures for improving and maintaining cardiovascular health</a:t>
            </a:r>
            <a:endParaRPr lang="en-US" sz="3100"/>
          </a:p>
        </p:txBody>
      </p:sp>
      <p:pic>
        <p:nvPicPr>
          <p:cNvPr id="5" name="Picture 4" descr="A diagram of a health and diet&#10;&#10;Description automatically generated with medium confidence">
            <a:extLst>
              <a:ext uri="{FF2B5EF4-FFF2-40B4-BE49-F238E27FC236}">
                <a16:creationId xmlns:a16="http://schemas.microsoft.com/office/drawing/2014/main" id="{293ECDE1-6C73-E121-2973-AC13EDA128D7}"/>
              </a:ext>
            </a:extLst>
          </p:cNvPr>
          <p:cNvPicPr>
            <a:picLocks noChangeAspect="1"/>
          </p:cNvPicPr>
          <p:nvPr/>
        </p:nvPicPr>
        <p:blipFill>
          <a:blip r:embed="rId2"/>
          <a:stretch>
            <a:fillRect/>
          </a:stretch>
        </p:blipFill>
        <p:spPr>
          <a:xfrm>
            <a:off x="1172517" y="1825625"/>
            <a:ext cx="6798966" cy="4351338"/>
          </a:xfrm>
          <a:prstGeom prst="rect">
            <a:avLst/>
          </a:prstGeom>
          <a:noFill/>
        </p:spPr>
      </p:pic>
    </p:spTree>
    <p:extLst>
      <p:ext uri="{BB962C8B-B14F-4D97-AF65-F5344CB8AC3E}">
        <p14:creationId xmlns:p14="http://schemas.microsoft.com/office/powerpoint/2010/main" val="3901990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0" y="365125"/>
            <a:ext cx="8515350" cy="1325563"/>
          </a:xfrm>
          <a:prstGeom prst="rect">
            <a:avLst/>
          </a:prstGeom>
          <a:noFill/>
          <a:ln>
            <a:noFill/>
          </a:ln>
        </p:spPr>
        <p:txBody>
          <a:bodyPr vert="horz" wrap="square" lIns="91440" tIns="45720" rIns="91440" bIns="45720" numCol="1" anchor="ctr" anchorCtr="0" compatLnSpc="1">
            <a:prstTxWarp prst="textNoShape">
              <a:avLst/>
            </a:prstTxWarp>
            <a:normAutofit/>
          </a:bodyPr>
          <a:lstStyle/>
          <a:p>
            <a:pPr defTabSz="685800">
              <a:lnSpc>
                <a:spcPct val="90000"/>
              </a:lnSpc>
              <a:spcAft>
                <a:spcPts val="600"/>
              </a:spcAft>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b="1" kern="1200" dirty="0">
                <a:solidFill>
                  <a:srgbClr val="002060"/>
                </a:solidFill>
                <a:latin typeface="+mj-lt"/>
                <a:ea typeface="+mj-ea"/>
                <a:cs typeface="+mj-cs"/>
              </a:rPr>
              <a:t>Cumulative Incidence of Cardiovascular Events</a:t>
            </a:r>
          </a:p>
        </p:txBody>
      </p:sp>
      <p:pic>
        <p:nvPicPr>
          <p:cNvPr id="6" name="Picture 5" descr="Image"/>
          <p:cNvPicPr>
            <a:picLocks noChangeAspect="1"/>
          </p:cNvPicPr>
          <p:nvPr/>
        </p:nvPicPr>
        <p:blipFill>
          <a:blip r:embed="rId3" cstate="print"/>
          <a:srcRect b="49526"/>
          <a:stretch/>
        </p:blipFill>
        <p:spPr>
          <a:xfrm>
            <a:off x="0" y="2019299"/>
            <a:ext cx="4493728" cy="3749040"/>
          </a:xfrm>
          <a:prstGeom prst="rect">
            <a:avLst/>
          </a:prstGeom>
          <a:noFill/>
        </p:spPr>
      </p:pic>
      <p:sp>
        <p:nvSpPr>
          <p:cNvPr id="2" name="Text Box 3">
            <a:extLst>
              <a:ext uri="{FF2B5EF4-FFF2-40B4-BE49-F238E27FC236}">
                <a16:creationId xmlns:a16="http://schemas.microsoft.com/office/drawing/2014/main" id="{ABF3484D-4BE9-19A6-C349-6B24CA3064C9}"/>
              </a:ext>
            </a:extLst>
          </p:cNvPr>
          <p:cNvSpPr txBox="1">
            <a:spLocks noChangeArrowheads="1"/>
          </p:cNvSpPr>
          <p:nvPr/>
        </p:nvSpPr>
        <p:spPr bwMode="auto">
          <a:xfrm>
            <a:off x="76200" y="6492875"/>
            <a:ext cx="7372350" cy="1071563"/>
          </a:xfrm>
          <a:prstGeom prst="rect">
            <a:avLst/>
          </a:prstGeom>
          <a:noFill/>
          <a:ln>
            <a:noFill/>
          </a:ln>
        </p:spPr>
        <p:txBody>
          <a:bodyPr vert="horz" wrap="square" lIns="91440" tIns="45720" rIns="91440" bIns="45720" numCol="1" anchor="t" anchorCtr="0" compatLnSpc="1">
            <a:prstTxWarp prst="textNoShape">
              <a:avLst/>
            </a:prstTxWarp>
            <a:normAutofit/>
          </a:bodyPr>
          <a:lstStyle/>
          <a:p>
            <a:pPr marL="171450" indent="-171450" defTabSz="685800">
              <a:lnSpc>
                <a:spcPct val="90000"/>
              </a:lnSpc>
              <a:spcBef>
                <a:spcPts val="750"/>
              </a:spcBef>
              <a:buClr>
                <a:srgbClr val="FFFFFF"/>
              </a:buClr>
              <a:buSzPct val="45000"/>
              <a:buFont typeface="Arial" panose="020B0604020202020204" pitchFamily="34"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1200">
                <a:latin typeface="+mn-lt"/>
                <a:ea typeface="+mn-ea"/>
              </a:rPr>
              <a:t>N Engl J Med, Volume 376(18):1713-1722, May 4, 2017</a:t>
            </a:r>
            <a:endParaRPr lang="en-US" sz="1200" dirty="0">
              <a:latin typeface="+mn-lt"/>
              <a:ea typeface="+mn-ea"/>
            </a:endParaRPr>
          </a:p>
        </p:txBody>
      </p:sp>
      <p:pic>
        <p:nvPicPr>
          <p:cNvPr id="3" name="Picture 2">
            <a:extLst>
              <a:ext uri="{FF2B5EF4-FFF2-40B4-BE49-F238E27FC236}">
                <a16:creationId xmlns:a16="http://schemas.microsoft.com/office/drawing/2014/main" id="{E657F69C-0517-98F1-1EB0-B91A43461C98}"/>
              </a:ext>
            </a:extLst>
          </p:cNvPr>
          <p:cNvPicPr>
            <a:picLocks noChangeAspect="1"/>
          </p:cNvPicPr>
          <p:nvPr/>
        </p:nvPicPr>
        <p:blipFill>
          <a:blip r:embed="rId4"/>
          <a:srcRect t="49544"/>
          <a:stretch/>
        </p:blipFill>
        <p:spPr>
          <a:xfrm>
            <a:off x="4572000" y="2019299"/>
            <a:ext cx="4495680" cy="3749040"/>
          </a:xfrm>
          <a:prstGeom prst="rect">
            <a:avLst/>
          </a:prstGeom>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628650" y="365125"/>
            <a:ext cx="7886700" cy="1325563"/>
          </a:xfrm>
          <a:prstGeom prst="rect">
            <a:avLst/>
          </a:prstGeom>
          <a:noFill/>
          <a:ln>
            <a:noFill/>
          </a:ln>
        </p:spPr>
        <p:txBody>
          <a:bodyPr vert="horz" wrap="square" lIns="91440" tIns="45720" rIns="91440" bIns="45720" numCol="1" anchor="ctr" anchorCtr="0" compatLnSpc="1">
            <a:prstTxWarp prst="textNoShape">
              <a:avLst/>
            </a:prstTxWarp>
            <a:normAutofit/>
          </a:bodyPr>
          <a:lstStyle/>
          <a:p>
            <a:pPr defTabSz="685800">
              <a:lnSpc>
                <a:spcPct val="90000"/>
              </a:lnSpc>
              <a:spcAft>
                <a:spcPts val="600"/>
              </a:spcAft>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3300" b="1" kern="1200">
                <a:solidFill>
                  <a:srgbClr val="002060"/>
                </a:solidFill>
                <a:latin typeface="+mj-lt"/>
                <a:ea typeface="+mj-ea"/>
                <a:cs typeface="+mj-cs"/>
              </a:rPr>
              <a:t>Conclusions</a:t>
            </a:r>
          </a:p>
        </p:txBody>
      </p:sp>
      <p:graphicFrame>
        <p:nvGraphicFramePr>
          <p:cNvPr id="10244" name="Rectangle 2">
            <a:extLst>
              <a:ext uri="{FF2B5EF4-FFF2-40B4-BE49-F238E27FC236}">
                <a16:creationId xmlns:a16="http://schemas.microsoft.com/office/drawing/2014/main" id="{2B5500D5-ACF0-2300-D3FC-9D787A49D20B}"/>
              </a:ext>
            </a:extLst>
          </p:cNvPr>
          <p:cNvGraphicFramePr/>
          <p:nvPr>
            <p:extLst>
              <p:ext uri="{D42A27DB-BD31-4B8C-83A1-F6EECF244321}">
                <p14:modId xmlns:p14="http://schemas.microsoft.com/office/powerpoint/2010/main" val="1030803924"/>
              </p:ext>
            </p:extLst>
          </p:nvPr>
        </p:nvGraphicFramePr>
        <p:xfrm>
          <a:off x="228600" y="1143000"/>
          <a:ext cx="8515350" cy="503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Placeholder 2">
            <a:extLst>
              <a:ext uri="{FF2B5EF4-FFF2-40B4-BE49-F238E27FC236}">
                <a16:creationId xmlns:a16="http://schemas.microsoft.com/office/drawing/2014/main" id="{5B41E5AE-BCF1-4EA8-A84C-DFECAA44D3CB}"/>
              </a:ext>
            </a:extLst>
          </p:cNvPr>
          <p:cNvSpPr txBox="1"/>
          <p:nvPr>
            <p:custDataLst>
              <p:tags r:id="rId1"/>
            </p:custDataLst>
          </p:nvPr>
        </p:nvSpPr>
        <p:spPr bwMode="auto">
          <a:xfrm>
            <a:off x="-18648" y="149458"/>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Efficacy and Safety of PCSK9 Inhibition With </a:t>
            </a:r>
            <a:r>
              <a:rPr lang="en-US" sz="1300" b="1"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Evolocumab</a:t>
            </a:r>
            <a:r>
              <a:rPr lang="en-US" sz="1300"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in Reducing Cardiovascular Events in Patients With Metabolic Syndrome Receiving Statin Therapy: Secondary Analysis From the FOURIER Randomized Clinical Trial</a:t>
            </a:r>
          </a:p>
        </p:txBody>
      </p:sp>
      <p:pic>
        <p:nvPicPr>
          <p:cNvPr id="14348" name="New picture">
            <a:extLst>
              <a:ext uri="{FF2B5EF4-FFF2-40B4-BE49-F238E27FC236}">
                <a16:creationId xmlns:a16="http://schemas.microsoft.com/office/drawing/2014/main" id="{2B7AF0BE-FAC0-318E-A749-8E0AFCFC921E}"/>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827584" y="752202"/>
            <a:ext cx="7488832" cy="551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Text Placeholder 2">
            <a:extLst>
              <a:ext uri="{FF2B5EF4-FFF2-40B4-BE49-F238E27FC236}">
                <a16:creationId xmlns:a16="http://schemas.microsoft.com/office/drawing/2014/main" id="{3A05D262-6DDC-4025-90FD-F1CEC9D03A0A}"/>
              </a:ext>
            </a:extLst>
          </p:cNvPr>
          <p:cNvSpPr txBox="1"/>
          <p:nvPr>
            <p:custDataLst>
              <p:tags r:id="rId3"/>
            </p:custDataLst>
          </p:nvPr>
        </p:nvSpPr>
        <p:spPr bwMode="auto">
          <a:xfrm>
            <a:off x="25400" y="6426001"/>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Cardiol</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2021;6(2):139-147. doi:10.1001/jamacardio.2020.3151</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2226-B8D8-CA47-946D-D98B2298D06E}"/>
              </a:ext>
            </a:extLst>
          </p:cNvPr>
          <p:cNvSpPr>
            <a:spLocks noGrp="1"/>
          </p:cNvSpPr>
          <p:nvPr>
            <p:ph type="title"/>
          </p:nvPr>
        </p:nvSpPr>
        <p:spPr>
          <a:xfrm>
            <a:off x="457200" y="274638"/>
            <a:ext cx="8229600" cy="1143000"/>
          </a:xfrm>
        </p:spPr>
        <p:txBody>
          <a:bodyPr wrap="square" anchor="ctr">
            <a:normAutofit/>
          </a:bodyPr>
          <a:lstStyle/>
          <a:p>
            <a:r>
              <a:rPr lang="en-US" dirty="0" err="1"/>
              <a:t>Bempedoic</a:t>
            </a:r>
            <a:r>
              <a:rPr lang="en-US" dirty="0"/>
              <a:t> Acid</a:t>
            </a:r>
          </a:p>
        </p:txBody>
      </p:sp>
      <p:pic>
        <p:nvPicPr>
          <p:cNvPr id="4" name="Picture 2">
            <a:extLst>
              <a:ext uri="{FF2B5EF4-FFF2-40B4-BE49-F238E27FC236}">
                <a16:creationId xmlns:a16="http://schemas.microsoft.com/office/drawing/2014/main" id="{F53BD8AE-9CB8-5131-8C80-12D6CE3345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4368" y="1600200"/>
            <a:ext cx="7975263" cy="4525962"/>
          </a:xfrm>
          <a:prstGeom prst="rect">
            <a:avLst/>
          </a:prstGeom>
          <a:solidFill>
            <a:srgbClr val="FFFFFF"/>
          </a:solidFill>
        </p:spPr>
      </p:pic>
    </p:spTree>
    <p:extLst>
      <p:ext uri="{BB962C8B-B14F-4D97-AF65-F5344CB8AC3E}">
        <p14:creationId xmlns:p14="http://schemas.microsoft.com/office/powerpoint/2010/main" val="154478298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57200" y="274638"/>
            <a:ext cx="822960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algn="ctr">
              <a:lnSpc>
                <a:spcPct val="90000"/>
              </a:lnSpc>
              <a:spcAft>
                <a:spcPts val="600"/>
              </a:spcAft>
              <a:buClr>
                <a:srgbClr val="FFFFFF"/>
              </a:buClr>
              <a:buSzPct val="100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en-US" sz="3700" b="1" kern="1200">
                <a:latin typeface="+mj-lt"/>
                <a:ea typeface="ＭＳ Ｐゴシック" panose="020B0600070205080204" pitchFamily="34" charset="-128"/>
                <a:cs typeface="+mj-cs"/>
              </a:rPr>
              <a:t>Bempedoic Acid and Cardiovascular Outcomes in Statin-Intolerant Patients</a:t>
            </a:r>
          </a:p>
        </p:txBody>
      </p:sp>
      <p:graphicFrame>
        <p:nvGraphicFramePr>
          <p:cNvPr id="3075" name="TextBox 2">
            <a:extLst>
              <a:ext uri="{FF2B5EF4-FFF2-40B4-BE49-F238E27FC236}">
                <a16:creationId xmlns:a16="http://schemas.microsoft.com/office/drawing/2014/main" id="{8485C1ED-D0D6-9CDF-532B-1599DD44B2F4}"/>
              </a:ext>
            </a:extLst>
          </p:cNvPr>
          <p:cNvGraphicFramePr/>
          <p:nvPr>
            <p:extLst>
              <p:ext uri="{D42A27DB-BD31-4B8C-83A1-F6EECF244321}">
                <p14:modId xmlns:p14="http://schemas.microsoft.com/office/powerpoint/2010/main" val="222784387"/>
              </p:ext>
            </p:extLst>
          </p:nvPr>
        </p:nvGraphicFramePr>
        <p:xfrm>
          <a:off x="457200" y="1600200"/>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7200" y="274638"/>
            <a:ext cx="822960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algn="ctr">
              <a:lnSpc>
                <a:spcPct val="90000"/>
              </a:lnSpc>
              <a:spcAft>
                <a:spcPts val="600"/>
              </a:spcAft>
              <a:buClr>
                <a:srgbClr val="FFFFFF"/>
              </a:buClr>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3700" b="1" kern="1200">
                <a:latin typeface="+mj-lt"/>
                <a:ea typeface="ＭＳ Ｐゴシック" panose="020B0600070205080204" pitchFamily="34" charset="-128"/>
                <a:cs typeface="+mj-cs"/>
              </a:rPr>
              <a:t>Changes in LDL Cholesterol and High-Sensitivity CRP Levels over Time.</a:t>
            </a:r>
          </a:p>
        </p:txBody>
      </p:sp>
      <p:pic>
        <p:nvPicPr>
          <p:cNvPr id="6" name="Picture 5" descr="Image"/>
          <p:cNvPicPr>
            <a:picLocks noChangeAspect="1"/>
          </p:cNvPicPr>
          <p:nvPr/>
        </p:nvPicPr>
        <p:blipFill>
          <a:blip r:embed="rId3" cstate="print"/>
          <a:stretch>
            <a:fillRect/>
          </a:stretch>
        </p:blipFill>
        <p:spPr>
          <a:xfrm>
            <a:off x="2936996" y="1600200"/>
            <a:ext cx="3270007" cy="4525962"/>
          </a:xfrm>
          <a:prstGeom prst="rect">
            <a:avLst/>
          </a:prstGeom>
          <a:noFill/>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7200" y="274638"/>
            <a:ext cx="822960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algn="ctr">
              <a:lnSpc>
                <a:spcPct val="90000"/>
              </a:lnSpc>
              <a:spcAft>
                <a:spcPts val="600"/>
              </a:spcAft>
              <a:buClr>
                <a:srgbClr val="FFFFFF"/>
              </a:buClr>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3700" b="1" kern="1200">
                <a:latin typeface="+mj-lt"/>
                <a:ea typeface="ＭＳ Ｐゴシック" panose="020B0600070205080204" pitchFamily="34" charset="-128"/>
                <a:cs typeface="+mj-cs"/>
              </a:rPr>
              <a:t>Cumulative Incidence of Cardiovascular Events.</a:t>
            </a:r>
          </a:p>
        </p:txBody>
      </p:sp>
      <p:pic>
        <p:nvPicPr>
          <p:cNvPr id="6" name="Picture 5" descr="Image"/>
          <p:cNvPicPr>
            <a:picLocks noChangeAspect="1"/>
          </p:cNvPicPr>
          <p:nvPr/>
        </p:nvPicPr>
        <p:blipFill>
          <a:blip r:embed="rId3" cstate="print"/>
          <a:stretch>
            <a:fillRect/>
          </a:stretch>
        </p:blipFill>
        <p:spPr>
          <a:xfrm>
            <a:off x="1371600" y="1404938"/>
            <a:ext cx="6715323" cy="5372259"/>
          </a:xfrm>
          <a:prstGeom prst="rect">
            <a:avLst/>
          </a:prstGeom>
          <a:noFill/>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457200" y="274638"/>
            <a:ext cx="822960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algn="ctr">
              <a:spcAft>
                <a:spcPts val="600"/>
              </a:spcAft>
              <a:buClr>
                <a:srgbClr val="FFFFFF"/>
              </a:buClr>
              <a:buSzPct val="100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en-US" sz="4400" b="1" kern="1200">
                <a:latin typeface="+mj-lt"/>
                <a:ea typeface="ＭＳ Ｐゴシック" panose="020B0600070205080204" pitchFamily="34" charset="-128"/>
                <a:cs typeface="+mj-cs"/>
              </a:rPr>
              <a:t>Conclusions</a:t>
            </a:r>
          </a:p>
        </p:txBody>
      </p:sp>
      <p:sp>
        <p:nvSpPr>
          <p:cNvPr id="10242" name="Rectangle 2"/>
          <p:cNvSpPr>
            <a:spLocks noGrp="1" noChangeArrowheads="1"/>
          </p:cNvSpPr>
          <p:nvPr>
            <p:ph idx="1"/>
          </p:nvPr>
        </p:nvSpPr>
        <p:spPr>
          <a:xfrm>
            <a:off x="457200" y="1600200"/>
            <a:ext cx="8229600" cy="4525962"/>
          </a:xfrm>
        </p:spPr>
        <p:txBody>
          <a:bodyPr vert="horz" wrap="square" lIns="91440" tIns="45720" rIns="91440" bIns="45720" numCol="1" anchor="t" anchorCtr="0" compatLnSpc="1">
            <a:prstTxWarp prst="textNoShape">
              <a:avLst/>
            </a:prstTxWarp>
            <a:normAutofit/>
          </a:bodyPr>
          <a:lstStyle/>
          <a:p>
            <a:pPr marL="391686" indent="-293764">
              <a:buFont typeface="Arial" panose="020B0604020202020204" pitchFamily="34"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en-US"/>
              <a:t>Among statin-intolerant patients, treatment with bempedoic acid was associated with a lower risk of major adverse cardiovascular events (death from cardiovascular causes, nonfatal myocardial infarction, nonfatal stroke, or coronary revascularization).</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8526EF-62FA-92F0-4A7B-CEF49C1051D8}"/>
              </a:ext>
            </a:extLst>
          </p:cNvPr>
          <p:cNvSpPr>
            <a:spLocks noGrp="1"/>
          </p:cNvSpPr>
          <p:nvPr>
            <p:ph type="title"/>
          </p:nvPr>
        </p:nvSpPr>
        <p:spPr>
          <a:xfrm>
            <a:off x="457200" y="742950"/>
            <a:ext cx="8229600" cy="857250"/>
          </a:xfrm>
        </p:spPr>
        <p:txBody>
          <a:bodyPr/>
          <a:lstStyle/>
          <a:p>
            <a:r>
              <a:rPr lang="en-US" dirty="0"/>
              <a:t>ANGPTL3 Targeting </a:t>
            </a:r>
          </a:p>
        </p:txBody>
      </p:sp>
      <p:sp>
        <p:nvSpPr>
          <p:cNvPr id="2" name="Slide Number Placeholder 1">
            <a:extLst>
              <a:ext uri="{FF2B5EF4-FFF2-40B4-BE49-F238E27FC236}">
                <a16:creationId xmlns:a16="http://schemas.microsoft.com/office/drawing/2014/main" id="{CE3532C9-E944-C1CF-6607-CAD57D995D47}"/>
              </a:ext>
            </a:extLst>
          </p:cNvPr>
          <p:cNvSpPr>
            <a:spLocks noGrp="1"/>
          </p:cNvSpPr>
          <p:nvPr>
            <p:ph type="sldNum" sz="quarter" idx="12"/>
          </p:nvPr>
        </p:nvSpPr>
        <p:spPr/>
        <p:txBody>
          <a:bodyPr/>
          <a:lstStyle/>
          <a:p>
            <a:fld id="{286ED3C6-D3A9-7243-AC16-53779A6983BC}" type="slidenum">
              <a:rPr lang="en-US" smtClean="0"/>
              <a:pPr/>
              <a:t>58</a:t>
            </a:fld>
            <a:endParaRPr lang="en-US"/>
          </a:p>
        </p:txBody>
      </p:sp>
      <p:pic>
        <p:nvPicPr>
          <p:cNvPr id="3" name="Picture 2">
            <a:extLst>
              <a:ext uri="{FF2B5EF4-FFF2-40B4-BE49-F238E27FC236}">
                <a16:creationId xmlns:a16="http://schemas.microsoft.com/office/drawing/2014/main" id="{CCCF66D5-CCB4-2FD4-A305-0C4E7B031079}"/>
              </a:ext>
            </a:extLst>
          </p:cNvPr>
          <p:cNvPicPr>
            <a:picLocks noChangeAspect="1"/>
          </p:cNvPicPr>
          <p:nvPr/>
        </p:nvPicPr>
        <p:blipFill>
          <a:blip r:embed="rId2"/>
          <a:stretch>
            <a:fillRect/>
          </a:stretch>
        </p:blipFill>
        <p:spPr>
          <a:xfrm>
            <a:off x="1568053" y="1600200"/>
            <a:ext cx="6440976" cy="4400550"/>
          </a:xfrm>
          <a:prstGeom prst="rect">
            <a:avLst/>
          </a:prstGeom>
        </p:spPr>
      </p:pic>
    </p:spTree>
    <p:extLst>
      <p:ext uri="{BB962C8B-B14F-4D97-AF65-F5344CB8AC3E}">
        <p14:creationId xmlns:p14="http://schemas.microsoft.com/office/powerpoint/2010/main" val="315819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creenshot of a cell phone&#10;&#10;Description automatically generated">
            <a:extLst>
              <a:ext uri="{FF2B5EF4-FFF2-40B4-BE49-F238E27FC236}">
                <a16:creationId xmlns:a16="http://schemas.microsoft.com/office/drawing/2014/main" id="{C266A6A9-2A08-41CB-B7C1-63D47ABC6550}"/>
              </a:ext>
            </a:extLst>
          </p:cNvPr>
          <p:cNvPicPr>
            <a:picLocks noChangeAspect="1"/>
          </p:cNvPicPr>
          <p:nvPr/>
        </p:nvPicPr>
        <p:blipFill rotWithShape="1">
          <a:blip r:embed="rId2"/>
          <a:srcRect l="14397" r="18758"/>
          <a:stretch/>
        </p:blipFill>
        <p:spPr>
          <a:xfrm>
            <a:off x="536029" y="1425541"/>
            <a:ext cx="5107781" cy="4298210"/>
          </a:xfrm>
          <a:prstGeom prst="rect">
            <a:avLst/>
          </a:prstGeom>
          <a:noFill/>
          <a:ln cap="flat">
            <a:noFill/>
          </a:ln>
          <a:effectLst>
            <a:outerShdw dist="22997" dir="5400000" algn="tl">
              <a:srgbClr val="000000">
                <a:alpha val="35000"/>
              </a:srgbClr>
            </a:outerShdw>
          </a:effectLst>
        </p:spPr>
      </p:pic>
      <p:sp>
        <p:nvSpPr>
          <p:cNvPr id="6" name="TextBox 5">
            <a:extLst>
              <a:ext uri="{FF2B5EF4-FFF2-40B4-BE49-F238E27FC236}">
                <a16:creationId xmlns:a16="http://schemas.microsoft.com/office/drawing/2014/main" id="{BB1D3847-9BD3-49E9-01CB-4384F22C6512}"/>
              </a:ext>
            </a:extLst>
          </p:cNvPr>
          <p:cNvSpPr txBox="1"/>
          <p:nvPr/>
        </p:nvSpPr>
        <p:spPr>
          <a:xfrm>
            <a:off x="536028" y="5723752"/>
            <a:ext cx="4572000" cy="304827"/>
          </a:xfrm>
          <a:prstGeom prst="rect">
            <a:avLst/>
          </a:prstGeom>
          <a:noFill/>
        </p:spPr>
        <p:txBody>
          <a:bodyPr wrap="square">
            <a:spAutoFit/>
          </a:bodyPr>
          <a:lstStyle/>
          <a:p>
            <a:pPr>
              <a:lnSpc>
                <a:spcPct val="107000"/>
              </a:lnSpc>
              <a:spcBef>
                <a:spcPts val="0"/>
              </a:spcBef>
              <a:spcAft>
                <a:spcPts val="600"/>
              </a:spcAft>
            </a:pPr>
            <a:r>
              <a:rPr lang="en-US" sz="1350" dirty="0">
                <a:latin typeface="Calibri" panose="020F0502020204030204" pitchFamily="34" charset="0"/>
                <a:ea typeface="Calibri" panose="020F0502020204030204" pitchFamily="34" charset="0"/>
                <a:cs typeface="Arial" panose="020B0604020202020204" pitchFamily="34" charset="0"/>
              </a:rPr>
              <a:t>Abu-Farha M, et al. Prog Lipid Res. 2020 Nov;80:101067.</a:t>
            </a:r>
          </a:p>
        </p:txBody>
      </p:sp>
      <p:sp>
        <p:nvSpPr>
          <p:cNvPr id="7" name="Title 6">
            <a:extLst>
              <a:ext uri="{FF2B5EF4-FFF2-40B4-BE49-F238E27FC236}">
                <a16:creationId xmlns:a16="http://schemas.microsoft.com/office/drawing/2014/main" id="{DFE813ED-F00B-C4C7-5350-3E9CDF08876F}"/>
              </a:ext>
            </a:extLst>
          </p:cNvPr>
          <p:cNvSpPr>
            <a:spLocks noGrp="1"/>
          </p:cNvSpPr>
          <p:nvPr>
            <p:ph type="title"/>
          </p:nvPr>
        </p:nvSpPr>
        <p:spPr>
          <a:xfrm>
            <a:off x="457200" y="996916"/>
            <a:ext cx="8229600" cy="857250"/>
          </a:xfrm>
        </p:spPr>
        <p:txBody>
          <a:bodyPr>
            <a:normAutofit fontScale="90000"/>
          </a:bodyPr>
          <a:lstStyle/>
          <a:p>
            <a:r>
              <a:rPr lang="en-GB" dirty="0">
                <a:solidFill>
                  <a:srgbClr val="000000"/>
                </a:solidFill>
                <a:latin typeface="Times New Roman" pitchFamily="18"/>
                <a:ea typeface="Calibri" pitchFamily="34"/>
              </a:rPr>
              <a:t>Association of elevated plasma ANGPTL8 with various metabolic diseases. </a:t>
            </a:r>
            <a:endParaRPr lang="en-US" dirty="0"/>
          </a:p>
        </p:txBody>
      </p:sp>
      <p:pic>
        <p:nvPicPr>
          <p:cNvPr id="5" name="Picture 4">
            <a:extLst>
              <a:ext uri="{FF2B5EF4-FFF2-40B4-BE49-F238E27FC236}">
                <a16:creationId xmlns:a16="http://schemas.microsoft.com/office/drawing/2014/main" id="{BA7E77B4-057E-EA90-6A0B-B6CAB9ADF309}"/>
              </a:ext>
            </a:extLst>
          </p:cNvPr>
          <p:cNvPicPr>
            <a:picLocks noChangeAspect="1"/>
          </p:cNvPicPr>
          <p:nvPr/>
        </p:nvPicPr>
        <p:blipFill>
          <a:blip r:embed="rId3"/>
          <a:stretch>
            <a:fillRect/>
          </a:stretch>
        </p:blipFill>
        <p:spPr>
          <a:xfrm>
            <a:off x="8076010" y="5024776"/>
            <a:ext cx="1067990" cy="975974"/>
          </a:xfrm>
          <a:prstGeom prst="rect">
            <a:avLst/>
          </a:prstGeom>
          <a:solidFill>
            <a:schemeClr val="bg1"/>
          </a:solidFill>
        </p:spPr>
      </p:pic>
      <p:sp>
        <p:nvSpPr>
          <p:cNvPr id="8" name="TextBox 7">
            <a:extLst>
              <a:ext uri="{FF2B5EF4-FFF2-40B4-BE49-F238E27FC236}">
                <a16:creationId xmlns:a16="http://schemas.microsoft.com/office/drawing/2014/main" id="{B3BD1827-0A69-D92E-AEC0-321A34D98BDE}"/>
              </a:ext>
            </a:extLst>
          </p:cNvPr>
          <p:cNvSpPr txBox="1"/>
          <p:nvPr/>
        </p:nvSpPr>
        <p:spPr>
          <a:xfrm>
            <a:off x="5993607" y="2803014"/>
            <a:ext cx="3150394" cy="1655966"/>
          </a:xfrm>
          <a:prstGeom prst="rect">
            <a:avLst/>
          </a:prstGeom>
          <a:noFill/>
        </p:spPr>
        <p:txBody>
          <a:bodyPr wrap="square">
            <a:spAutoFit/>
          </a:bodyPr>
          <a:lstStyle/>
          <a:p>
            <a:pPr marL="171450" indent="-171450">
              <a:lnSpc>
                <a:spcPct val="107000"/>
              </a:lnSpc>
              <a:spcBef>
                <a:spcPts val="0"/>
              </a:spcBef>
              <a:spcAft>
                <a:spcPts val="600"/>
              </a:spcAft>
              <a:buFont typeface="+mj-lt"/>
              <a:buAutoNum type="arabicPeriod"/>
            </a:pPr>
            <a:r>
              <a:rPr lang="en-US" sz="900" dirty="0">
                <a:latin typeface="Calibri" panose="020F0502020204030204" pitchFamily="34" charset="0"/>
                <a:ea typeface="Calibri" panose="020F0502020204030204" pitchFamily="34" charset="0"/>
                <a:cs typeface="Arial" panose="020B0604020202020204" pitchFamily="34" charset="0"/>
              </a:rPr>
              <a:t>Abu-Farha M, et al. Cardiovasc </a:t>
            </a:r>
            <a:r>
              <a:rPr lang="en-US" sz="900" dirty="0" err="1">
                <a:latin typeface="Calibri" panose="020F0502020204030204" pitchFamily="34" charset="0"/>
                <a:ea typeface="Calibri" panose="020F0502020204030204" pitchFamily="34" charset="0"/>
                <a:cs typeface="Arial" panose="020B0604020202020204" pitchFamily="34" charset="0"/>
              </a:rPr>
              <a:t>Diabetol</a:t>
            </a:r>
            <a:r>
              <a:rPr lang="en-US" sz="900" dirty="0">
                <a:latin typeface="Calibri" panose="020F0502020204030204" pitchFamily="34" charset="0"/>
                <a:ea typeface="Calibri" panose="020F0502020204030204" pitchFamily="34" charset="0"/>
                <a:cs typeface="Arial" panose="020B0604020202020204" pitchFamily="34" charset="0"/>
              </a:rPr>
              <a:t>. 2015 Aug 20;14:112.</a:t>
            </a:r>
          </a:p>
          <a:p>
            <a:pPr marL="171450" indent="-171450">
              <a:lnSpc>
                <a:spcPct val="107000"/>
              </a:lnSpc>
              <a:spcBef>
                <a:spcPts val="0"/>
              </a:spcBef>
              <a:spcAft>
                <a:spcPts val="600"/>
              </a:spcAft>
              <a:buFont typeface="+mj-lt"/>
              <a:buAutoNum type="arabicPeriod"/>
            </a:pPr>
            <a:r>
              <a:rPr lang="en-US" sz="900" dirty="0">
                <a:latin typeface="Calibri" panose="020F0502020204030204" pitchFamily="34" charset="0"/>
                <a:ea typeface="Calibri" panose="020F0502020204030204" pitchFamily="34" charset="0"/>
                <a:cs typeface="Arial" panose="020B0604020202020204" pitchFamily="34" charset="0"/>
              </a:rPr>
              <a:t>Abu-Farha M, et al. Sci Rep. 2015 Jun 16;5:10949. </a:t>
            </a:r>
            <a:r>
              <a:rPr lang="en-US" sz="900" dirty="0" err="1">
                <a:latin typeface="Calibri" panose="020F0502020204030204" pitchFamily="34" charset="0"/>
                <a:ea typeface="Calibri" panose="020F0502020204030204" pitchFamily="34" charset="0"/>
                <a:cs typeface="Arial" panose="020B0604020202020204" pitchFamily="34" charset="0"/>
              </a:rPr>
              <a:t>doi</a:t>
            </a:r>
            <a:r>
              <a:rPr lang="en-US" sz="900" dirty="0">
                <a:latin typeface="Calibri" panose="020F0502020204030204" pitchFamily="34" charset="0"/>
                <a:ea typeface="Calibri" panose="020F0502020204030204" pitchFamily="34" charset="0"/>
                <a:cs typeface="Arial" panose="020B0604020202020204" pitchFamily="34" charset="0"/>
              </a:rPr>
              <a:t>: 10.1038/srep10949</a:t>
            </a:r>
          </a:p>
          <a:p>
            <a:pPr marL="171450" indent="-171450">
              <a:lnSpc>
                <a:spcPct val="107000"/>
              </a:lnSpc>
              <a:spcBef>
                <a:spcPts val="0"/>
              </a:spcBef>
              <a:spcAft>
                <a:spcPts val="600"/>
              </a:spcAft>
              <a:buFont typeface="+mj-lt"/>
              <a:buAutoNum type="arabicPeriod"/>
            </a:pPr>
            <a:r>
              <a:rPr lang="en-US" sz="900" dirty="0">
                <a:latin typeface="Calibri" panose="020F0502020204030204" pitchFamily="34" charset="0"/>
                <a:ea typeface="Calibri" panose="020F0502020204030204" pitchFamily="34" charset="0"/>
                <a:cs typeface="Arial" panose="020B0604020202020204" pitchFamily="34" charset="0"/>
              </a:rPr>
              <a:t>Abu-Farha M, et al. </a:t>
            </a:r>
            <a:r>
              <a:rPr lang="en-US" sz="900" dirty="0" err="1">
                <a:latin typeface="Calibri" panose="020F0502020204030204" pitchFamily="34" charset="0"/>
                <a:ea typeface="Calibri" panose="020F0502020204030204" pitchFamily="34" charset="0"/>
                <a:cs typeface="Arial" panose="020B0604020202020204" pitchFamily="34" charset="0"/>
              </a:rPr>
              <a:t>PLoS</a:t>
            </a:r>
            <a:r>
              <a:rPr lang="en-US" sz="900" dirty="0">
                <a:latin typeface="Calibri" panose="020F0502020204030204" pitchFamily="34" charset="0"/>
                <a:ea typeface="Calibri" panose="020F0502020204030204" pitchFamily="34" charset="0"/>
                <a:cs typeface="Arial" panose="020B0604020202020204" pitchFamily="34" charset="0"/>
              </a:rPr>
              <a:t> One. 2016 Jan 19;11(1):e0147367.</a:t>
            </a:r>
          </a:p>
          <a:p>
            <a:pPr marL="171450" indent="-171450">
              <a:lnSpc>
                <a:spcPct val="107000"/>
              </a:lnSpc>
              <a:spcBef>
                <a:spcPts val="0"/>
              </a:spcBef>
              <a:spcAft>
                <a:spcPts val="600"/>
              </a:spcAft>
              <a:buFont typeface="+mj-lt"/>
              <a:buAutoNum type="arabicPeriod"/>
            </a:pPr>
            <a:r>
              <a:rPr lang="en-US" sz="900" dirty="0">
                <a:latin typeface="Calibri" panose="020F0502020204030204" pitchFamily="34" charset="0"/>
                <a:ea typeface="Calibri" panose="020F0502020204030204" pitchFamily="34" charset="0"/>
                <a:cs typeface="Arial" panose="020B0604020202020204" pitchFamily="34" charset="0"/>
              </a:rPr>
              <a:t>Abu-Farha M, et al. Cardiovasc </a:t>
            </a:r>
            <a:r>
              <a:rPr lang="en-US" sz="900" dirty="0" err="1">
                <a:latin typeface="Calibri" panose="020F0502020204030204" pitchFamily="34" charset="0"/>
                <a:ea typeface="Calibri" panose="020F0502020204030204" pitchFamily="34" charset="0"/>
                <a:cs typeface="Arial" panose="020B0604020202020204" pitchFamily="34" charset="0"/>
              </a:rPr>
              <a:t>Diabetol</a:t>
            </a:r>
            <a:r>
              <a:rPr lang="en-US" sz="900" dirty="0">
                <a:latin typeface="Calibri" panose="020F0502020204030204" pitchFamily="34" charset="0"/>
                <a:ea typeface="Calibri" panose="020F0502020204030204" pitchFamily="34" charset="0"/>
                <a:cs typeface="Arial" panose="020B0604020202020204" pitchFamily="34" charset="0"/>
              </a:rPr>
              <a:t>. 2016 Feb 5;15:25.</a:t>
            </a:r>
          </a:p>
          <a:p>
            <a:pPr marL="171450" indent="-171450">
              <a:lnSpc>
                <a:spcPct val="107000"/>
              </a:lnSpc>
              <a:spcBef>
                <a:spcPts val="0"/>
              </a:spcBef>
              <a:spcAft>
                <a:spcPts val="600"/>
              </a:spcAft>
              <a:buFont typeface="+mj-lt"/>
              <a:buAutoNum type="arabicPeriod"/>
            </a:pPr>
            <a:r>
              <a:rPr lang="en-US" sz="900" dirty="0">
                <a:latin typeface="Calibri" panose="020F0502020204030204" pitchFamily="34" charset="0"/>
                <a:ea typeface="Calibri" panose="020F0502020204030204" pitchFamily="34" charset="0"/>
                <a:cs typeface="Arial" panose="020B0604020202020204" pitchFamily="34" charset="0"/>
              </a:rPr>
              <a:t>Abu-Farha M, et al. Lipids Health Dis. 2016 Feb 11;15:26.</a:t>
            </a:r>
          </a:p>
          <a:p>
            <a:pPr marL="171450" indent="-171450">
              <a:lnSpc>
                <a:spcPct val="107000"/>
              </a:lnSpc>
              <a:spcBef>
                <a:spcPts val="0"/>
              </a:spcBef>
              <a:spcAft>
                <a:spcPts val="600"/>
              </a:spcAft>
              <a:buFont typeface="+mj-lt"/>
              <a:buAutoNum type="arabicPeriod"/>
            </a:pPr>
            <a:r>
              <a:rPr lang="en-US" sz="900" dirty="0">
                <a:latin typeface="Calibri" panose="020F0502020204030204" pitchFamily="34" charset="0"/>
                <a:ea typeface="Calibri" panose="020F0502020204030204" pitchFamily="34" charset="0"/>
                <a:cs typeface="Arial" panose="020B0604020202020204" pitchFamily="34" charset="0"/>
              </a:rPr>
              <a:t>Abu-Farha M, et al. Lipids Health Dis. 2016 Oct 13;15(1):181.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FE00-4EE7-AF0D-F810-CE67B732048F}"/>
              </a:ext>
            </a:extLst>
          </p:cNvPr>
          <p:cNvSpPr>
            <a:spLocks noGrp="1"/>
          </p:cNvSpPr>
          <p:nvPr>
            <p:ph type="title"/>
          </p:nvPr>
        </p:nvSpPr>
        <p:spPr>
          <a:xfrm>
            <a:off x="628650" y="365125"/>
            <a:ext cx="7886700" cy="1325563"/>
          </a:xfrm>
        </p:spPr>
        <p:txBody>
          <a:bodyPr wrap="square" anchor="ctr">
            <a:normAutofit/>
          </a:bodyPr>
          <a:lstStyle/>
          <a:p>
            <a:r>
              <a:rPr lang="en-US" sz="2300" b="0" i="0">
                <a:effectLst/>
              </a:rPr>
              <a:t>The prevalence of many cardiovascular risk factors and most established diseases will increase over the next 30 years. </a:t>
            </a:r>
            <a:br>
              <a:rPr lang="en-US" sz="2300">
                <a:effectLst/>
              </a:rPr>
            </a:br>
            <a:endParaRPr lang="en-US" sz="2300"/>
          </a:p>
        </p:txBody>
      </p:sp>
      <p:sp>
        <p:nvSpPr>
          <p:cNvPr id="3" name="Content Placeholder 2">
            <a:extLst>
              <a:ext uri="{FF2B5EF4-FFF2-40B4-BE49-F238E27FC236}">
                <a16:creationId xmlns:a16="http://schemas.microsoft.com/office/drawing/2014/main" id="{E845CD15-8E12-74DE-B05E-812E6E1484C4}"/>
              </a:ext>
            </a:extLst>
          </p:cNvPr>
          <p:cNvSpPr>
            <a:spLocks noGrp="1"/>
          </p:cNvSpPr>
          <p:nvPr>
            <p:ph sz="half" idx="1"/>
          </p:nvPr>
        </p:nvSpPr>
        <p:spPr>
          <a:xfrm>
            <a:off x="58480" y="5257800"/>
            <a:ext cx="9067799" cy="2747963"/>
          </a:xfrm>
        </p:spPr>
        <p:txBody>
          <a:bodyPr wrap="square" anchor="t">
            <a:normAutofit/>
          </a:bodyPr>
          <a:lstStyle/>
          <a:p>
            <a:r>
              <a:rPr lang="en-US" b="0" i="0" dirty="0">
                <a:effectLst/>
              </a:rPr>
              <a:t>hypertension will increase from 51.2% in 2020 to 61.0% in 2050. Larger increases were projected for diabetes (16.3% to 26.8%) and obesity (43.1% to 60.6%). However, there was a continued projected decline in hypercholesterolemia (45.8% to 24.0%).</a:t>
            </a:r>
            <a:endParaRPr lang="en-US" dirty="0"/>
          </a:p>
        </p:txBody>
      </p:sp>
      <p:pic>
        <p:nvPicPr>
          <p:cNvPr id="4" name="Picture 3">
            <a:extLst>
              <a:ext uri="{FF2B5EF4-FFF2-40B4-BE49-F238E27FC236}">
                <a16:creationId xmlns:a16="http://schemas.microsoft.com/office/drawing/2014/main" id="{6F9241E5-F057-F0CD-9538-BDED1DD407D8}"/>
              </a:ext>
            </a:extLst>
          </p:cNvPr>
          <p:cNvPicPr>
            <a:picLocks noChangeAspect="1"/>
          </p:cNvPicPr>
          <p:nvPr/>
        </p:nvPicPr>
        <p:blipFill>
          <a:blip r:embed="rId2"/>
          <a:srcRect t="2140" b="67777"/>
          <a:stretch/>
        </p:blipFill>
        <p:spPr>
          <a:xfrm>
            <a:off x="1143000" y="1772204"/>
            <a:ext cx="7094536" cy="3414712"/>
          </a:xfrm>
          <a:prstGeom prst="rect">
            <a:avLst/>
          </a:prstGeom>
          <a:noFill/>
        </p:spPr>
      </p:pic>
    </p:spTree>
    <p:extLst>
      <p:ext uri="{BB962C8B-B14F-4D97-AF65-F5344CB8AC3E}">
        <p14:creationId xmlns:p14="http://schemas.microsoft.com/office/powerpoint/2010/main" val="2467514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BC00D3-84D2-6C24-3ACF-77606DFF54CB}"/>
              </a:ext>
            </a:extLst>
          </p:cNvPr>
          <p:cNvSpPr>
            <a:spLocks noGrp="1"/>
          </p:cNvSpPr>
          <p:nvPr>
            <p:ph type="sldNum" sz="quarter" idx="12"/>
          </p:nvPr>
        </p:nvSpPr>
        <p:spPr/>
        <p:txBody>
          <a:bodyPr/>
          <a:lstStyle/>
          <a:p>
            <a:fld id="{286ED3C6-D3A9-7243-AC16-53779A6983BC}" type="slidenum">
              <a:rPr lang="en-US" smtClean="0"/>
              <a:pPr/>
              <a:t>60</a:t>
            </a:fld>
            <a:endParaRPr lang="en-US"/>
          </a:p>
        </p:txBody>
      </p:sp>
      <p:pic>
        <p:nvPicPr>
          <p:cNvPr id="4" name="Picture 3">
            <a:extLst>
              <a:ext uri="{FF2B5EF4-FFF2-40B4-BE49-F238E27FC236}">
                <a16:creationId xmlns:a16="http://schemas.microsoft.com/office/drawing/2014/main" id="{2D923942-1CDE-57E9-9DB1-60087034103B}"/>
              </a:ext>
            </a:extLst>
          </p:cNvPr>
          <p:cNvPicPr>
            <a:picLocks noChangeAspect="1"/>
          </p:cNvPicPr>
          <p:nvPr/>
        </p:nvPicPr>
        <p:blipFill rotWithShape="1">
          <a:blip r:embed="rId2"/>
          <a:srcRect l="3125" t="19861" r="31875" b="19305"/>
          <a:stretch/>
        </p:blipFill>
        <p:spPr>
          <a:xfrm>
            <a:off x="521494" y="1349584"/>
            <a:ext cx="7586663" cy="3993941"/>
          </a:xfrm>
          <a:prstGeom prst="rect">
            <a:avLst/>
          </a:prstGeom>
        </p:spPr>
      </p:pic>
    </p:spTree>
    <p:extLst>
      <p:ext uri="{BB962C8B-B14F-4D97-AF65-F5344CB8AC3E}">
        <p14:creationId xmlns:p14="http://schemas.microsoft.com/office/powerpoint/2010/main" val="31709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B798AB-9178-7866-1503-D1AE6B22AEBE}"/>
              </a:ext>
            </a:extLst>
          </p:cNvPr>
          <p:cNvSpPr>
            <a:spLocks noGrp="1"/>
          </p:cNvSpPr>
          <p:nvPr>
            <p:ph type="sldNum" sz="quarter" idx="12"/>
          </p:nvPr>
        </p:nvSpPr>
        <p:spPr/>
        <p:txBody>
          <a:bodyPr/>
          <a:lstStyle/>
          <a:p>
            <a:fld id="{286ED3C6-D3A9-7243-AC16-53779A6983BC}" type="slidenum">
              <a:rPr lang="en-US" smtClean="0"/>
              <a:pPr/>
              <a:t>61</a:t>
            </a:fld>
            <a:endParaRPr lang="en-US"/>
          </a:p>
        </p:txBody>
      </p:sp>
      <p:pic>
        <p:nvPicPr>
          <p:cNvPr id="4" name="Picture 3">
            <a:extLst>
              <a:ext uri="{FF2B5EF4-FFF2-40B4-BE49-F238E27FC236}">
                <a16:creationId xmlns:a16="http://schemas.microsoft.com/office/drawing/2014/main" id="{7060C6F4-573F-5E36-7F19-3717E027CC6D}"/>
              </a:ext>
            </a:extLst>
          </p:cNvPr>
          <p:cNvPicPr>
            <a:picLocks noChangeAspect="1"/>
          </p:cNvPicPr>
          <p:nvPr/>
        </p:nvPicPr>
        <p:blipFill rotWithShape="1">
          <a:blip r:embed="rId2"/>
          <a:srcRect l="3125" t="19999" r="31953" b="17639"/>
          <a:stretch/>
        </p:blipFill>
        <p:spPr>
          <a:xfrm>
            <a:off x="457201" y="1250156"/>
            <a:ext cx="7857983" cy="4245770"/>
          </a:xfrm>
          <a:prstGeom prst="rect">
            <a:avLst/>
          </a:prstGeom>
        </p:spPr>
      </p:pic>
    </p:spTree>
    <p:extLst>
      <p:ext uri="{BB962C8B-B14F-4D97-AF65-F5344CB8AC3E}">
        <p14:creationId xmlns:p14="http://schemas.microsoft.com/office/powerpoint/2010/main" val="162894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C7D00-0225-7D0F-C104-5B57A816F631}"/>
              </a:ext>
            </a:extLst>
          </p:cNvPr>
          <p:cNvSpPr>
            <a:spLocks noGrp="1"/>
          </p:cNvSpPr>
          <p:nvPr>
            <p:ph type="title"/>
          </p:nvPr>
        </p:nvSpPr>
        <p:spPr>
          <a:xfrm>
            <a:off x="628650" y="365125"/>
            <a:ext cx="7886700" cy="1325563"/>
          </a:xfrm>
        </p:spPr>
        <p:txBody>
          <a:bodyPr wrap="square" anchor="ctr">
            <a:normAutofit/>
          </a:bodyPr>
          <a:lstStyle/>
          <a:p>
            <a:pPr algn="ctr"/>
            <a:r>
              <a:rPr lang="en-US" b="0"/>
              <a:t>Highlights</a:t>
            </a:r>
            <a:endParaRPr lang="en-US" dirty="0"/>
          </a:p>
        </p:txBody>
      </p:sp>
      <p:graphicFrame>
        <p:nvGraphicFramePr>
          <p:cNvPr id="5" name="Content Placeholder 2">
            <a:extLst>
              <a:ext uri="{FF2B5EF4-FFF2-40B4-BE49-F238E27FC236}">
                <a16:creationId xmlns:a16="http://schemas.microsoft.com/office/drawing/2014/main" id="{104418CA-D1EE-A739-2229-4233240C7BFA}"/>
              </a:ext>
            </a:extLst>
          </p:cNvPr>
          <p:cNvGraphicFramePr>
            <a:graphicFrameLocks noGrp="1"/>
          </p:cNvGraphicFramePr>
          <p:nvPr>
            <p:ph idx="1"/>
            <p:extLst>
              <p:ext uri="{D42A27DB-BD31-4B8C-83A1-F6EECF244321}">
                <p14:modId xmlns:p14="http://schemas.microsoft.com/office/powerpoint/2010/main" val="146405835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7851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C601-5206-204F-F570-B64CE97D73FF}"/>
              </a:ext>
            </a:extLst>
          </p:cNvPr>
          <p:cNvSpPr>
            <a:spLocks noGrp="1"/>
          </p:cNvSpPr>
          <p:nvPr>
            <p:ph type="title"/>
          </p:nvPr>
        </p:nvSpPr>
        <p:spPr>
          <a:xfrm>
            <a:off x="2133600" y="152400"/>
            <a:ext cx="8139112" cy="3571876"/>
          </a:xfrm>
        </p:spPr>
        <p:txBody>
          <a:bodyPr wrap="square" anchor="b">
            <a:normAutofit/>
          </a:bodyPr>
          <a:lstStyle/>
          <a:p>
            <a:r>
              <a:rPr lang="en-US" sz="6600" dirty="0"/>
              <a:t>Thank You</a:t>
            </a:r>
          </a:p>
        </p:txBody>
      </p:sp>
    </p:spTree>
    <p:extLst>
      <p:ext uri="{BB962C8B-B14F-4D97-AF65-F5344CB8AC3E}">
        <p14:creationId xmlns:p14="http://schemas.microsoft.com/office/powerpoint/2010/main" val="2795257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995DCCF-30BC-651B-3D4F-DA8D6452E16B}"/>
              </a:ext>
            </a:extLst>
          </p:cNvPr>
          <p:cNvSpPr>
            <a:spLocks noGrp="1"/>
          </p:cNvSpPr>
          <p:nvPr>
            <p:ph type="title"/>
          </p:nvPr>
        </p:nvSpPr>
        <p:spPr>
          <a:xfrm>
            <a:off x="628650" y="365125"/>
            <a:ext cx="7886700" cy="1325563"/>
          </a:xfrm>
        </p:spPr>
        <p:txBody>
          <a:bodyPr wrap="square" anchor="ctr">
            <a:normAutofit/>
          </a:bodyPr>
          <a:lstStyle/>
          <a:p>
            <a:r>
              <a:rPr lang="en-US" dirty="0"/>
              <a:t>A 38 Years old Person Blood Sample (OGTT)</a:t>
            </a:r>
          </a:p>
        </p:txBody>
      </p:sp>
      <p:pic>
        <p:nvPicPr>
          <p:cNvPr id="4" name="Picture 3">
            <a:extLst>
              <a:ext uri="{FF2B5EF4-FFF2-40B4-BE49-F238E27FC236}">
                <a16:creationId xmlns:a16="http://schemas.microsoft.com/office/drawing/2014/main" id="{6C68BBBF-FF7C-CA3D-667E-4C22D9852325}"/>
              </a:ext>
            </a:extLst>
          </p:cNvPr>
          <p:cNvPicPr>
            <a:picLocks noChangeAspect="1"/>
          </p:cNvPicPr>
          <p:nvPr/>
        </p:nvPicPr>
        <p:blipFill>
          <a:blip r:embed="rId2"/>
          <a:srcRect t="20836" b="48129"/>
          <a:stretch/>
        </p:blipFill>
        <p:spPr>
          <a:xfrm>
            <a:off x="628667" y="1825625"/>
            <a:ext cx="7886665" cy="4351338"/>
          </a:xfrm>
          <a:prstGeom prst="rect">
            <a:avLst/>
          </a:prstGeom>
          <a:noFill/>
        </p:spPr>
      </p:pic>
    </p:spTree>
    <p:extLst>
      <p:ext uri="{BB962C8B-B14F-4D97-AF65-F5344CB8AC3E}">
        <p14:creationId xmlns:p14="http://schemas.microsoft.com/office/powerpoint/2010/main" val="3981411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818C22-424D-FAD5-4058-CF9E8486EE17}"/>
              </a:ext>
            </a:extLst>
          </p:cNvPr>
          <p:cNvSpPr>
            <a:spLocks noGrp="1"/>
          </p:cNvSpPr>
          <p:nvPr>
            <p:ph type="title"/>
          </p:nvPr>
        </p:nvSpPr>
        <p:spPr>
          <a:xfrm>
            <a:off x="457200" y="6110291"/>
            <a:ext cx="8229600" cy="857250"/>
          </a:xfrm>
        </p:spPr>
        <p:txBody>
          <a:bodyPr/>
          <a:lstStyle/>
          <a:p>
            <a:r>
              <a:rPr lang="en-US" dirty="0"/>
              <a:t>Dasman Diabetes Institute, Kuwait</a:t>
            </a:r>
          </a:p>
        </p:txBody>
      </p:sp>
      <p:sp>
        <p:nvSpPr>
          <p:cNvPr id="6" name="Content Placeholder 5">
            <a:extLst>
              <a:ext uri="{FF2B5EF4-FFF2-40B4-BE49-F238E27FC236}">
                <a16:creationId xmlns:a16="http://schemas.microsoft.com/office/drawing/2014/main" id="{C9ACAF96-2828-315D-AF12-E67A1AB55480}"/>
              </a:ext>
            </a:extLst>
          </p:cNvPr>
          <p:cNvSpPr>
            <a:spLocks noGrp="1"/>
          </p:cNvSpPr>
          <p:nvPr>
            <p:ph idx="1"/>
          </p:nvPr>
        </p:nvSpPr>
        <p:spPr/>
        <p:txBody>
          <a:bodyPr/>
          <a:lstStyle/>
          <a:p>
            <a:endParaRPr lang="en-US"/>
          </a:p>
        </p:txBody>
      </p:sp>
      <p:sp>
        <p:nvSpPr>
          <p:cNvPr id="3" name="AutoShape 2">
            <a:extLst>
              <a:ext uri="{FF2B5EF4-FFF2-40B4-BE49-F238E27FC236}">
                <a16:creationId xmlns:a16="http://schemas.microsoft.com/office/drawing/2014/main" id="{9F4071E5-012C-5303-07A3-9DCC08256062}"/>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1" fontAlgn="auto" hangingPunct="1">
              <a:spcBef>
                <a:spcPts val="0"/>
              </a:spcBef>
              <a:spcAft>
                <a:spcPts val="0"/>
              </a:spcAft>
            </a:pPr>
            <a:endParaRPr lang="en-US" sz="1350">
              <a:solidFill>
                <a:prstClr val="black"/>
              </a:solidFill>
              <a:latin typeface="Calibri"/>
              <a:ea typeface="+mn-ea"/>
            </a:endParaRPr>
          </a:p>
        </p:txBody>
      </p:sp>
      <p:pic>
        <p:nvPicPr>
          <p:cNvPr id="4" name="Picture 3">
            <a:extLst>
              <a:ext uri="{FF2B5EF4-FFF2-40B4-BE49-F238E27FC236}">
                <a16:creationId xmlns:a16="http://schemas.microsoft.com/office/drawing/2014/main" id="{972AF4C5-E97E-CC3D-05A2-ECE93FE34009}"/>
              </a:ext>
            </a:extLst>
          </p:cNvPr>
          <p:cNvPicPr>
            <a:picLocks noChangeAspect="1"/>
          </p:cNvPicPr>
          <p:nvPr/>
        </p:nvPicPr>
        <p:blipFill>
          <a:blip r:embed="rId2"/>
          <a:stretch>
            <a:fillRect/>
          </a:stretch>
        </p:blipFill>
        <p:spPr>
          <a:xfrm>
            <a:off x="431006" y="1542458"/>
            <a:ext cx="8751094" cy="4550569"/>
          </a:xfrm>
          <a:prstGeom prst="rect">
            <a:avLst/>
          </a:prstGeom>
        </p:spPr>
      </p:pic>
      <p:pic>
        <p:nvPicPr>
          <p:cNvPr id="7" name="Picture 6">
            <a:extLst>
              <a:ext uri="{FF2B5EF4-FFF2-40B4-BE49-F238E27FC236}">
                <a16:creationId xmlns:a16="http://schemas.microsoft.com/office/drawing/2014/main" id="{7D6FF4A5-95D0-F128-00B0-497B158AA464}"/>
              </a:ext>
            </a:extLst>
          </p:cNvPr>
          <p:cNvPicPr>
            <a:picLocks noChangeAspect="1"/>
          </p:cNvPicPr>
          <p:nvPr/>
        </p:nvPicPr>
        <p:blipFill>
          <a:blip r:embed="rId3"/>
          <a:stretch>
            <a:fillRect/>
          </a:stretch>
        </p:blipFill>
        <p:spPr>
          <a:xfrm>
            <a:off x="7833122" y="1549602"/>
            <a:ext cx="1067990" cy="975974"/>
          </a:xfrm>
          <a:prstGeom prst="rect">
            <a:avLst/>
          </a:prstGeom>
          <a:noFill/>
        </p:spPr>
      </p:pic>
      <p:sp>
        <p:nvSpPr>
          <p:cNvPr id="8" name="Title 4">
            <a:extLst>
              <a:ext uri="{FF2B5EF4-FFF2-40B4-BE49-F238E27FC236}">
                <a16:creationId xmlns:a16="http://schemas.microsoft.com/office/drawing/2014/main" id="{16099144-9F6D-1768-10BD-8E6B203D7067}"/>
              </a:ext>
            </a:extLst>
          </p:cNvPr>
          <p:cNvSpPr txBox="1">
            <a:spLocks/>
          </p:cNvSpPr>
          <p:nvPr/>
        </p:nvSpPr>
        <p:spPr>
          <a:xfrm>
            <a:off x="342900" y="150523"/>
            <a:ext cx="8229600" cy="85725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fontAlgn="auto">
              <a:spcAft>
                <a:spcPts val="0"/>
              </a:spcAft>
            </a:pPr>
            <a:r>
              <a:rPr lang="en-US" dirty="0"/>
              <a:t>Thank You.</a:t>
            </a:r>
          </a:p>
        </p:txBody>
      </p:sp>
    </p:spTree>
    <p:extLst>
      <p:ext uri="{BB962C8B-B14F-4D97-AF65-F5344CB8AC3E}">
        <p14:creationId xmlns:p14="http://schemas.microsoft.com/office/powerpoint/2010/main" val="366753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482A-2940-BA4B-4874-CDF5C3585208}"/>
              </a:ext>
            </a:extLst>
          </p:cNvPr>
          <p:cNvSpPr>
            <a:spLocks noGrp="1"/>
          </p:cNvSpPr>
          <p:nvPr>
            <p:ph type="title"/>
          </p:nvPr>
        </p:nvSpPr>
        <p:spPr/>
        <p:txBody>
          <a:bodyPr/>
          <a:lstStyle/>
          <a:p>
            <a:r>
              <a:rPr lang="en-GB" dirty="0"/>
              <a:t>Take Home Message: Maybe we need to intervene even earlier</a:t>
            </a:r>
          </a:p>
        </p:txBody>
      </p:sp>
      <p:sp>
        <p:nvSpPr>
          <p:cNvPr id="3" name="Content Placeholder 2">
            <a:extLst>
              <a:ext uri="{FF2B5EF4-FFF2-40B4-BE49-F238E27FC236}">
                <a16:creationId xmlns:a16="http://schemas.microsoft.com/office/drawing/2014/main" id="{3E29FC6F-32EC-00A7-254E-D6E72319B740}"/>
              </a:ext>
            </a:extLst>
          </p:cNvPr>
          <p:cNvSpPr>
            <a:spLocks noGrp="1"/>
          </p:cNvSpPr>
          <p:nvPr>
            <p:ph idx="1"/>
          </p:nvPr>
        </p:nvSpPr>
        <p:spPr/>
        <p:txBody>
          <a:bodyPr/>
          <a:lstStyle/>
          <a:p>
            <a:endParaRPr lang="en-GB" dirty="0"/>
          </a:p>
        </p:txBody>
      </p:sp>
      <p:pic>
        <p:nvPicPr>
          <p:cNvPr id="105474" name="Picture 2">
            <a:extLst>
              <a:ext uri="{FF2B5EF4-FFF2-40B4-BE49-F238E27FC236}">
                <a16:creationId xmlns:a16="http://schemas.microsoft.com/office/drawing/2014/main" id="{10A6B8E9-FD85-70F5-AAAC-F849C9025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15" y="1960562"/>
            <a:ext cx="819976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180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a:extLst>
              <a:ext uri="{FF2B5EF4-FFF2-40B4-BE49-F238E27FC236}">
                <a16:creationId xmlns:a16="http://schemas.microsoft.com/office/drawing/2014/main" id="{B481B206-96F6-4080-AE0D-80F230BDC7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962DD171-511E-4633-A420-09D45EB9743F}" type="slidenum">
              <a:rPr lang="ar-SA" altLang="en-US" sz="1244">
                <a:solidFill>
                  <a:srgbClr val="F8F8F8"/>
                </a:solidFill>
                <a:latin typeface="Times New Roman" panose="02020603050405020304" pitchFamily="18" charset="0"/>
                <a:ea typeface="+mn-ea"/>
              </a:rPr>
              <a:pPr defTabSz="812810">
                <a:spcBef>
                  <a:spcPct val="0"/>
                </a:spcBef>
                <a:buClrTx/>
                <a:buNone/>
              </a:pPr>
              <a:t>67</a:t>
            </a:fld>
            <a:endParaRPr lang="en-US" altLang="en-US" sz="1244">
              <a:solidFill>
                <a:srgbClr val="F8F8F8"/>
              </a:solidFill>
              <a:latin typeface="Times New Roman" panose="02020603050405020304" pitchFamily="18" charset="0"/>
              <a:ea typeface="+mn-ea"/>
            </a:endParaRPr>
          </a:p>
        </p:txBody>
      </p:sp>
      <p:sp>
        <p:nvSpPr>
          <p:cNvPr id="79875" name="Rectangle 2">
            <a:extLst>
              <a:ext uri="{FF2B5EF4-FFF2-40B4-BE49-F238E27FC236}">
                <a16:creationId xmlns:a16="http://schemas.microsoft.com/office/drawing/2014/main" id="{14D2F69B-7489-41E4-85B3-1C1B65AC94C8}"/>
              </a:ext>
            </a:extLst>
          </p:cNvPr>
          <p:cNvSpPr>
            <a:spLocks noGrp="1" noChangeArrowheads="1"/>
          </p:cNvSpPr>
          <p:nvPr>
            <p:ph type="title"/>
          </p:nvPr>
        </p:nvSpPr>
        <p:spPr>
          <a:xfrm>
            <a:off x="-139700" y="516467"/>
            <a:ext cx="8669868" cy="880533"/>
          </a:xfrm>
        </p:spPr>
        <p:txBody>
          <a:bodyPr/>
          <a:lstStyle/>
          <a:p>
            <a:pPr algn="ctr" eaLnBrk="1" hangingPunct="1"/>
            <a:r>
              <a:rPr lang="en-US" altLang="en-US" sz="2844" b="1" dirty="0">
                <a:solidFill>
                  <a:srgbClr val="C00000"/>
                </a:solidFill>
              </a:rPr>
              <a:t>Inhibitors of PCSK9</a:t>
            </a:r>
          </a:p>
        </p:txBody>
      </p:sp>
      <p:sp>
        <p:nvSpPr>
          <p:cNvPr id="32772" name="Rectangle 3">
            <a:extLst>
              <a:ext uri="{FF2B5EF4-FFF2-40B4-BE49-F238E27FC236}">
                <a16:creationId xmlns:a16="http://schemas.microsoft.com/office/drawing/2014/main" id="{FCF7CF11-6D75-4517-A7BE-C7C114B48519}"/>
              </a:ext>
            </a:extLst>
          </p:cNvPr>
          <p:cNvSpPr>
            <a:spLocks noGrp="1" noChangeArrowheads="1"/>
          </p:cNvSpPr>
          <p:nvPr>
            <p:ph type="body" idx="1"/>
          </p:nvPr>
        </p:nvSpPr>
        <p:spPr>
          <a:xfrm>
            <a:off x="478367" y="1539966"/>
            <a:ext cx="8187267" cy="4563533"/>
          </a:xfrm>
        </p:spPr>
        <p:txBody>
          <a:bodyPr/>
          <a:lstStyle/>
          <a:p>
            <a:pPr marL="0" indent="0" eaLnBrk="1" hangingPunct="1">
              <a:lnSpc>
                <a:spcPct val="80000"/>
              </a:lnSpc>
              <a:buNone/>
              <a:defRPr/>
            </a:pPr>
            <a:r>
              <a:rPr lang="en-US" sz="2044" dirty="0">
                <a:solidFill>
                  <a:schemeClr val="bg1"/>
                </a:solidFill>
              </a:rPr>
              <a:t>Include: </a:t>
            </a:r>
            <a:r>
              <a:rPr lang="en-US" sz="2044" dirty="0" err="1">
                <a:solidFill>
                  <a:schemeClr val="bg1"/>
                </a:solidFill>
              </a:rPr>
              <a:t>Evolocumab</a:t>
            </a:r>
            <a:r>
              <a:rPr lang="en-US" sz="2044" dirty="0">
                <a:solidFill>
                  <a:schemeClr val="bg1"/>
                </a:solidFill>
              </a:rPr>
              <a:t> and </a:t>
            </a:r>
            <a:r>
              <a:rPr lang="en-US" sz="2044" dirty="0" err="1">
                <a:solidFill>
                  <a:schemeClr val="bg1"/>
                </a:solidFill>
              </a:rPr>
              <a:t>alirocumab</a:t>
            </a:r>
            <a:r>
              <a:rPr lang="en-US" sz="2044" dirty="0">
                <a:solidFill>
                  <a:schemeClr val="bg1"/>
                </a:solidFill>
              </a:rPr>
              <a:t> (100% human protein)</a:t>
            </a:r>
          </a:p>
          <a:p>
            <a:pPr marL="0" indent="0" eaLnBrk="1" hangingPunct="1">
              <a:lnSpc>
                <a:spcPct val="80000"/>
              </a:lnSpc>
              <a:buNone/>
              <a:defRPr/>
            </a:pPr>
            <a:endParaRPr lang="en-US" sz="2044" dirty="0">
              <a:solidFill>
                <a:schemeClr val="bg1"/>
              </a:solidFill>
            </a:endParaRPr>
          </a:p>
          <a:p>
            <a:pPr marL="0" indent="0" eaLnBrk="1" hangingPunct="1">
              <a:lnSpc>
                <a:spcPct val="80000"/>
              </a:lnSpc>
              <a:buNone/>
              <a:defRPr/>
            </a:pPr>
            <a:r>
              <a:rPr lang="en-US" sz="2044" u="sng" dirty="0">
                <a:solidFill>
                  <a:srgbClr val="C00000"/>
                </a:solidFill>
              </a:rPr>
              <a:t>Mode of action:</a:t>
            </a:r>
            <a:r>
              <a:rPr lang="en-US" sz="2044" dirty="0">
                <a:solidFill>
                  <a:schemeClr val="bg1"/>
                </a:solidFill>
              </a:rPr>
              <a:t> </a:t>
            </a:r>
          </a:p>
          <a:p>
            <a:pPr eaLnBrk="1" hangingPunct="1">
              <a:lnSpc>
                <a:spcPct val="80000"/>
              </a:lnSpc>
              <a:buFont typeface="Wingdings" panose="05000000000000000000" pitchFamily="2" charset="2"/>
              <a:buChar char="§"/>
              <a:defRPr/>
            </a:pPr>
            <a:r>
              <a:rPr lang="en-US" sz="2044" dirty="0">
                <a:solidFill>
                  <a:schemeClr val="bg1"/>
                </a:solidFill>
              </a:rPr>
              <a:t>Inhibit </a:t>
            </a:r>
            <a:r>
              <a:rPr lang="en-US" sz="2044" dirty="0" err="1">
                <a:solidFill>
                  <a:schemeClr val="bg1"/>
                </a:solidFill>
              </a:rPr>
              <a:t>proprotein</a:t>
            </a:r>
            <a:r>
              <a:rPr lang="en-US" sz="2044" dirty="0">
                <a:solidFill>
                  <a:schemeClr val="bg1"/>
                </a:solidFill>
              </a:rPr>
              <a:t> convertase </a:t>
            </a:r>
            <a:r>
              <a:rPr lang="en-US" sz="2044" dirty="0" err="1">
                <a:solidFill>
                  <a:schemeClr val="bg1"/>
                </a:solidFill>
              </a:rPr>
              <a:t>subtilisin</a:t>
            </a:r>
            <a:r>
              <a:rPr lang="en-US" sz="2044" dirty="0">
                <a:solidFill>
                  <a:schemeClr val="bg1"/>
                </a:solidFill>
              </a:rPr>
              <a:t>/</a:t>
            </a:r>
            <a:r>
              <a:rPr lang="en-US" sz="2044" dirty="0" err="1">
                <a:solidFill>
                  <a:schemeClr val="bg1"/>
                </a:solidFill>
              </a:rPr>
              <a:t>kexin</a:t>
            </a:r>
            <a:r>
              <a:rPr lang="en-US" sz="2044" dirty="0">
                <a:solidFill>
                  <a:schemeClr val="bg1"/>
                </a:solidFill>
              </a:rPr>
              <a:t> type 9 (PCSK9), a serine protease produced predominantly in the liver. It physiologically leads to the degradation of hepatocyte LDL-R and increased LDL-C levels.</a:t>
            </a:r>
          </a:p>
          <a:p>
            <a:pPr eaLnBrk="1" hangingPunct="1">
              <a:lnSpc>
                <a:spcPct val="80000"/>
              </a:lnSpc>
              <a:buFont typeface="Wingdings" panose="05000000000000000000" pitchFamily="2" charset="2"/>
              <a:buChar char="§"/>
              <a:defRPr/>
            </a:pPr>
            <a:r>
              <a:rPr lang="en-US" sz="2044" dirty="0">
                <a:solidFill>
                  <a:schemeClr val="bg1"/>
                </a:solidFill>
              </a:rPr>
              <a:t>TG and apo B-100 are reduced, &amp; </a:t>
            </a:r>
            <a:r>
              <a:rPr lang="en-US" sz="2044" dirty="0" err="1">
                <a:solidFill>
                  <a:schemeClr val="bg1"/>
                </a:solidFill>
              </a:rPr>
              <a:t>Lp</a:t>
            </a:r>
            <a:r>
              <a:rPr lang="en-US" sz="2044" dirty="0">
                <a:solidFill>
                  <a:schemeClr val="bg1"/>
                </a:solidFill>
              </a:rPr>
              <a:t>(a) levels decrease by 25% </a:t>
            </a:r>
          </a:p>
          <a:p>
            <a:pPr marL="0" indent="0" eaLnBrk="1" hangingPunct="1">
              <a:lnSpc>
                <a:spcPct val="80000"/>
              </a:lnSpc>
              <a:buNone/>
              <a:defRPr/>
            </a:pPr>
            <a:endParaRPr lang="en-US" sz="2044" dirty="0">
              <a:solidFill>
                <a:schemeClr val="bg1"/>
              </a:solidFill>
            </a:endParaRPr>
          </a:p>
          <a:p>
            <a:pPr eaLnBrk="1" hangingPunct="1">
              <a:lnSpc>
                <a:spcPct val="80000"/>
              </a:lnSpc>
              <a:buFont typeface="Wingdings" panose="05000000000000000000" pitchFamily="2" charset="2"/>
              <a:buChar char="§"/>
              <a:defRPr/>
            </a:pPr>
            <a:r>
              <a:rPr lang="en-US" sz="2044" dirty="0">
                <a:solidFill>
                  <a:schemeClr val="bg1"/>
                </a:solidFill>
              </a:rPr>
              <a:t>Reduce LDL-C up to 70% as monotherapy at the highest doses and up to 60% in patients already on statin therapy.</a:t>
            </a:r>
          </a:p>
          <a:p>
            <a:pPr eaLnBrk="1" hangingPunct="1">
              <a:lnSpc>
                <a:spcPct val="80000"/>
              </a:lnSpc>
              <a:buFont typeface="Wingdings" panose="05000000000000000000" pitchFamily="2" charset="2"/>
              <a:buChar char="§"/>
              <a:defRPr/>
            </a:pPr>
            <a:endParaRPr lang="en-US" sz="2044" dirty="0">
              <a:solidFill>
                <a:schemeClr val="bg1"/>
              </a:solidFill>
            </a:endParaRPr>
          </a:p>
          <a:p>
            <a:pPr>
              <a:spcBef>
                <a:spcPts val="0"/>
              </a:spcBef>
              <a:buFont typeface="Wingdings" panose="05000000000000000000" pitchFamily="2" charset="2"/>
              <a:buChar char="§"/>
              <a:tabLst>
                <a:tab pos="812810" algn="l"/>
              </a:tabLst>
            </a:pPr>
            <a:r>
              <a:rPr lang="en-US" sz="2044" dirty="0">
                <a:solidFill>
                  <a:srgbClr val="000000"/>
                </a:solidFill>
                <a:ea typeface="Calibri" panose="020F0502020204030204" pitchFamily="34" charset="0"/>
                <a:cs typeface="Calibri" panose="020F0502020204030204" pitchFamily="34" charset="0"/>
              </a:rPr>
              <a:t>Reduced the risk of atherosclerotic events (MI, stroke) in patients with ASCVD when added to statins but did not reduce CVD death or mortality</a:t>
            </a:r>
            <a:endParaRPr lang="en-US" sz="2044" dirty="0"/>
          </a:p>
          <a:p>
            <a:pPr eaLnBrk="1" hangingPunct="1">
              <a:lnSpc>
                <a:spcPct val="80000"/>
              </a:lnSpc>
              <a:buFont typeface="Wingdings" panose="05000000000000000000" pitchFamily="2" charset="2"/>
              <a:buChar char="§"/>
              <a:defRPr/>
            </a:pPr>
            <a:endParaRPr lang="en-US" sz="1956" dirty="0">
              <a:solidFill>
                <a:schemeClr val="bg1"/>
              </a:solidFill>
            </a:endParaRPr>
          </a:p>
          <a:p>
            <a:pPr eaLnBrk="1" hangingPunct="1">
              <a:lnSpc>
                <a:spcPct val="80000"/>
              </a:lnSpc>
              <a:buFont typeface="Wingdings" panose="05000000000000000000" pitchFamily="2" charset="2"/>
              <a:buChar char="§"/>
              <a:defRPr/>
            </a:pPr>
            <a:endParaRPr lang="en-US" sz="2133" dirty="0">
              <a:solidFill>
                <a:schemeClr val="bg1"/>
              </a:solidFill>
            </a:endParaRPr>
          </a:p>
        </p:txBody>
      </p:sp>
      <p:sp>
        <p:nvSpPr>
          <p:cNvPr id="2" name="Footer Placeholder 1">
            <a:extLst>
              <a:ext uri="{FF2B5EF4-FFF2-40B4-BE49-F238E27FC236}">
                <a16:creationId xmlns:a16="http://schemas.microsoft.com/office/drawing/2014/main" id="{A7798CA1-7A99-473B-AB3D-AD6550CBB612}"/>
              </a:ext>
            </a:extLst>
          </p:cNvPr>
          <p:cNvSpPr>
            <a:spLocks noGrp="1"/>
          </p:cNvSpPr>
          <p:nvPr>
            <p:ph type="ftr" sz="quarter" idx="11"/>
          </p:nvPr>
        </p:nvSpPr>
        <p:spPr/>
        <p:txBody>
          <a:bodyPr/>
          <a:lstStyle/>
          <a:p>
            <a:pPr defTabSz="812810">
              <a:defRPr/>
            </a:pPr>
            <a:r>
              <a:rPr lang="en-US" dirty="0">
                <a:solidFill>
                  <a:srgbClr val="F8F8F8"/>
                </a:solidFill>
                <a:latin typeface="Times New Roman" panose="02020603050405020304" pitchFamily="18" charset="0"/>
                <a:ea typeface="+mn-ea"/>
              </a:rPr>
              <a:t>MQ, Jan 2021</a:t>
            </a:r>
          </a:p>
        </p:txBody>
      </p:sp>
    </p:spTree>
    <p:extLst>
      <p:ext uri="{BB962C8B-B14F-4D97-AF65-F5344CB8AC3E}">
        <p14:creationId xmlns:p14="http://schemas.microsoft.com/office/powerpoint/2010/main" val="38837137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1">
            <a:extLst>
              <a:ext uri="{FF2B5EF4-FFF2-40B4-BE49-F238E27FC236}">
                <a16:creationId xmlns:a16="http://schemas.microsoft.com/office/drawing/2014/main" id="{0B57DBE3-46C0-425B-91AB-E78CDE593A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9FCFA988-037D-4062-92B7-640CDBA7C0E3}" type="slidenum">
              <a:rPr lang="ar-SA" altLang="en-US" sz="1244">
                <a:solidFill>
                  <a:srgbClr val="F8F8F8"/>
                </a:solidFill>
                <a:latin typeface="Times New Roman" panose="02020603050405020304" pitchFamily="18" charset="0"/>
                <a:ea typeface="+mn-ea"/>
              </a:rPr>
              <a:pPr defTabSz="812810">
                <a:spcBef>
                  <a:spcPct val="0"/>
                </a:spcBef>
                <a:buClrTx/>
                <a:buNone/>
              </a:pPr>
              <a:t>68</a:t>
            </a:fld>
            <a:endParaRPr lang="en-US" altLang="en-US" sz="1244">
              <a:solidFill>
                <a:srgbClr val="F8F8F8"/>
              </a:solidFill>
              <a:latin typeface="Times New Roman" panose="02020603050405020304" pitchFamily="18" charset="0"/>
              <a:ea typeface="+mn-ea"/>
            </a:endParaRPr>
          </a:p>
        </p:txBody>
      </p:sp>
      <p:sp>
        <p:nvSpPr>
          <p:cNvPr id="4" name="Rectangle 2">
            <a:extLst>
              <a:ext uri="{FF2B5EF4-FFF2-40B4-BE49-F238E27FC236}">
                <a16:creationId xmlns:a16="http://schemas.microsoft.com/office/drawing/2014/main" id="{526001BC-8167-4B5B-BF0C-65A6F272140C}"/>
              </a:ext>
            </a:extLst>
          </p:cNvPr>
          <p:cNvSpPr txBox="1">
            <a:spLocks noChangeArrowheads="1"/>
          </p:cNvSpPr>
          <p:nvPr/>
        </p:nvSpPr>
        <p:spPr>
          <a:xfrm>
            <a:off x="33867" y="855134"/>
            <a:ext cx="8669867" cy="880533"/>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a:lstStyle>
          <a:p>
            <a:pPr algn="ctr" defTabSz="812810" eaLnBrk="1" hangingPunct="1">
              <a:defRPr/>
            </a:pPr>
            <a:r>
              <a:rPr lang="en-US" altLang="en-US" sz="2844" b="1" kern="0" dirty="0">
                <a:solidFill>
                  <a:srgbClr val="C00000"/>
                </a:solidFill>
                <a:latin typeface="Tahoma"/>
              </a:rPr>
              <a:t>Inhibitors of PCSK9</a:t>
            </a:r>
          </a:p>
        </p:txBody>
      </p:sp>
      <p:pic>
        <p:nvPicPr>
          <p:cNvPr id="83972" name="Picture 4" descr="http://img.medscape.com/article/830/954/Slide4.png">
            <a:extLst>
              <a:ext uri="{FF2B5EF4-FFF2-40B4-BE49-F238E27FC236}">
                <a16:creationId xmlns:a16="http://schemas.microsoft.com/office/drawing/2014/main" id="{29094BDE-E44D-4BBD-8582-E139C70B7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64734"/>
            <a:ext cx="61468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421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a:extLst>
              <a:ext uri="{FF2B5EF4-FFF2-40B4-BE49-F238E27FC236}">
                <a16:creationId xmlns:a16="http://schemas.microsoft.com/office/drawing/2014/main" id="{AE840790-A961-4498-A624-7B09ACAEBF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0BB39383-B8A8-48F2-B29A-296C7EF266CF}" type="slidenum">
              <a:rPr lang="ar-SA" altLang="en-US" sz="1244">
                <a:solidFill>
                  <a:srgbClr val="F8F8F8"/>
                </a:solidFill>
                <a:latin typeface="Times New Roman" panose="02020603050405020304" pitchFamily="18" charset="0"/>
                <a:ea typeface="+mn-ea"/>
              </a:rPr>
              <a:pPr defTabSz="812810">
                <a:spcBef>
                  <a:spcPct val="0"/>
                </a:spcBef>
                <a:buClrTx/>
                <a:buNone/>
              </a:pPr>
              <a:t>69</a:t>
            </a:fld>
            <a:endParaRPr lang="en-US" altLang="en-US" sz="1244">
              <a:solidFill>
                <a:srgbClr val="F8F8F8"/>
              </a:solidFill>
              <a:latin typeface="Times New Roman" panose="02020603050405020304" pitchFamily="18" charset="0"/>
              <a:ea typeface="+mn-ea"/>
            </a:endParaRPr>
          </a:p>
        </p:txBody>
      </p:sp>
      <p:sp>
        <p:nvSpPr>
          <p:cNvPr id="81923" name="Rectangle 2">
            <a:extLst>
              <a:ext uri="{FF2B5EF4-FFF2-40B4-BE49-F238E27FC236}">
                <a16:creationId xmlns:a16="http://schemas.microsoft.com/office/drawing/2014/main" id="{8FC85753-F7E8-404E-8090-0E0ABDB1D11B}"/>
              </a:ext>
            </a:extLst>
          </p:cNvPr>
          <p:cNvSpPr>
            <a:spLocks noGrp="1" noChangeArrowheads="1"/>
          </p:cNvSpPr>
          <p:nvPr>
            <p:ph type="title"/>
          </p:nvPr>
        </p:nvSpPr>
        <p:spPr>
          <a:xfrm>
            <a:off x="33867" y="516467"/>
            <a:ext cx="8669867" cy="880533"/>
          </a:xfrm>
        </p:spPr>
        <p:txBody>
          <a:bodyPr/>
          <a:lstStyle/>
          <a:p>
            <a:pPr algn="ctr" eaLnBrk="1" hangingPunct="1"/>
            <a:r>
              <a:rPr lang="en-US" altLang="en-US" sz="2844" b="1" dirty="0">
                <a:solidFill>
                  <a:srgbClr val="C00000"/>
                </a:solidFill>
              </a:rPr>
              <a:t>Inhibitors of PCSK9</a:t>
            </a:r>
          </a:p>
        </p:txBody>
      </p:sp>
      <p:sp>
        <p:nvSpPr>
          <p:cNvPr id="32772" name="Rectangle 3">
            <a:extLst>
              <a:ext uri="{FF2B5EF4-FFF2-40B4-BE49-F238E27FC236}">
                <a16:creationId xmlns:a16="http://schemas.microsoft.com/office/drawing/2014/main" id="{9C267FE0-F698-4F73-A486-95014950D46B}"/>
              </a:ext>
            </a:extLst>
          </p:cNvPr>
          <p:cNvSpPr>
            <a:spLocks noGrp="1" noChangeArrowheads="1"/>
          </p:cNvSpPr>
          <p:nvPr>
            <p:ph type="body" idx="1"/>
          </p:nvPr>
        </p:nvSpPr>
        <p:spPr>
          <a:xfrm>
            <a:off x="491067" y="1625828"/>
            <a:ext cx="8212667" cy="4470400"/>
          </a:xfrm>
        </p:spPr>
        <p:txBody>
          <a:bodyPr/>
          <a:lstStyle/>
          <a:p>
            <a:pPr marL="0" indent="0" eaLnBrk="1" hangingPunct="1">
              <a:lnSpc>
                <a:spcPct val="80000"/>
              </a:lnSpc>
              <a:buNone/>
              <a:defRPr/>
            </a:pPr>
            <a:r>
              <a:rPr lang="en-US" sz="2133" u="sng" dirty="0">
                <a:solidFill>
                  <a:srgbClr val="C00000"/>
                </a:solidFill>
              </a:rPr>
              <a:t>Indication:</a:t>
            </a:r>
            <a:r>
              <a:rPr lang="en-US" sz="2133" dirty="0">
                <a:solidFill>
                  <a:schemeClr val="bg1"/>
                </a:solidFill>
              </a:rPr>
              <a:t> (Not used during pregnancy)</a:t>
            </a:r>
          </a:p>
          <a:p>
            <a:pPr marL="0" indent="0" eaLnBrk="1" hangingPunct="1">
              <a:lnSpc>
                <a:spcPct val="80000"/>
              </a:lnSpc>
              <a:buNone/>
              <a:defRPr/>
            </a:pPr>
            <a:endParaRPr lang="en-US" sz="2133" dirty="0">
              <a:solidFill>
                <a:schemeClr val="bg1"/>
              </a:solidFill>
            </a:endParaRPr>
          </a:p>
          <a:p>
            <a:pPr>
              <a:lnSpc>
                <a:spcPct val="107000"/>
              </a:lnSpc>
              <a:spcBef>
                <a:spcPts val="0"/>
              </a:spcBef>
              <a:spcAft>
                <a:spcPts val="711"/>
              </a:spcAft>
              <a:buFont typeface="Wingdings" panose="05000000000000000000" pitchFamily="2" charset="2"/>
              <a:buChar char="Ø"/>
            </a:pPr>
            <a:r>
              <a:rPr lang="en-US" sz="2044" dirty="0">
                <a:solidFill>
                  <a:schemeClr val="bg1"/>
                </a:solidFill>
                <a:ea typeface="Calibri" panose="020F0502020204030204" pitchFamily="34" charset="0"/>
                <a:cs typeface="Calibri" panose="020F0502020204030204" pitchFamily="34" charset="0"/>
              </a:rPr>
              <a:t>Considered an adjunct agent in patients who do not meet cholesterol treatment goals despite maximal doses of statin, ezetimibe, and diet</a:t>
            </a:r>
            <a:endParaRPr lang="en-US" sz="2044" dirty="0">
              <a:solidFill>
                <a:schemeClr val="bg1"/>
              </a:solidFill>
              <a:ea typeface="Calibri" panose="020F0502020204030204" pitchFamily="34" charset="0"/>
              <a:cs typeface="Arial" panose="020B0604020202020204" pitchFamily="34" charset="0"/>
            </a:endParaRPr>
          </a:p>
          <a:p>
            <a:pPr>
              <a:lnSpc>
                <a:spcPct val="200000"/>
              </a:lnSpc>
              <a:spcBef>
                <a:spcPts val="0"/>
              </a:spcBef>
              <a:spcAft>
                <a:spcPts val="711"/>
              </a:spcAft>
              <a:buFont typeface="Wingdings" panose="05000000000000000000" pitchFamily="2" charset="2"/>
              <a:buChar char=""/>
              <a:tabLst>
                <a:tab pos="406405" algn="l"/>
              </a:tabLst>
            </a:pPr>
            <a:r>
              <a:rPr lang="en-US" sz="2044" dirty="0">
                <a:solidFill>
                  <a:schemeClr val="bg1"/>
                </a:solidFill>
                <a:ea typeface="Calibri" panose="020F0502020204030204" pitchFamily="34" charset="0"/>
                <a:cs typeface="Calibri" panose="020F0502020204030204" pitchFamily="34" charset="0"/>
              </a:rPr>
              <a:t>Homozygous familial hypercholesterolemia (Only </a:t>
            </a:r>
            <a:r>
              <a:rPr lang="en-US" sz="2044" dirty="0" err="1">
                <a:solidFill>
                  <a:schemeClr val="bg1"/>
                </a:solidFill>
                <a:ea typeface="Calibri" panose="020F0502020204030204" pitchFamily="34" charset="0"/>
                <a:cs typeface="Calibri" panose="020F0502020204030204" pitchFamily="34" charset="0"/>
              </a:rPr>
              <a:t>evolocumab</a:t>
            </a:r>
            <a:r>
              <a:rPr lang="en-US" sz="2044" dirty="0">
                <a:solidFill>
                  <a:schemeClr val="bg1"/>
                </a:solidFill>
                <a:ea typeface="Calibri" panose="020F0502020204030204" pitchFamily="34" charset="0"/>
                <a:cs typeface="Calibri" panose="020F0502020204030204" pitchFamily="34" charset="0"/>
              </a:rPr>
              <a:t>/alirocumab)</a:t>
            </a:r>
            <a:endParaRPr lang="en-US" sz="2044" dirty="0">
              <a:solidFill>
                <a:schemeClr val="bg1"/>
              </a:solidFill>
              <a:ea typeface="Calibri" panose="020F0502020204030204" pitchFamily="34" charset="0"/>
              <a:cs typeface="Arial" panose="020B0604020202020204" pitchFamily="34" charset="0"/>
            </a:endParaRPr>
          </a:p>
          <a:p>
            <a:pPr>
              <a:lnSpc>
                <a:spcPct val="200000"/>
              </a:lnSpc>
              <a:spcBef>
                <a:spcPts val="0"/>
              </a:spcBef>
              <a:spcAft>
                <a:spcPts val="711"/>
              </a:spcAft>
              <a:buFont typeface="Wingdings" panose="05000000000000000000" pitchFamily="2" charset="2"/>
              <a:buChar char=""/>
              <a:tabLst>
                <a:tab pos="406405" algn="l"/>
              </a:tabLst>
            </a:pPr>
            <a:r>
              <a:rPr lang="en-US" sz="2044" dirty="0">
                <a:solidFill>
                  <a:schemeClr val="bg1"/>
                </a:solidFill>
                <a:ea typeface="Calibri" panose="020F0502020204030204" pitchFamily="34" charset="0"/>
                <a:cs typeface="Calibri" panose="020F0502020204030204" pitchFamily="34" charset="0"/>
              </a:rPr>
              <a:t>Heterozygous familial hypercholesterolemia</a:t>
            </a:r>
            <a:endParaRPr lang="en-US" sz="2044" dirty="0">
              <a:solidFill>
                <a:schemeClr val="bg1"/>
              </a:solidFill>
              <a:ea typeface="Calibri" panose="020F0502020204030204" pitchFamily="34" charset="0"/>
              <a:cs typeface="Arial" panose="020B0604020202020204" pitchFamily="34" charset="0"/>
            </a:endParaRPr>
          </a:p>
          <a:p>
            <a:pPr>
              <a:lnSpc>
                <a:spcPct val="200000"/>
              </a:lnSpc>
              <a:spcBef>
                <a:spcPts val="0"/>
              </a:spcBef>
              <a:spcAft>
                <a:spcPts val="711"/>
              </a:spcAft>
              <a:buFont typeface="Wingdings" panose="05000000000000000000" pitchFamily="2" charset="2"/>
              <a:buChar char=""/>
              <a:tabLst>
                <a:tab pos="406405" algn="l"/>
              </a:tabLst>
            </a:pPr>
            <a:r>
              <a:rPr lang="en-US" sz="2044" dirty="0">
                <a:solidFill>
                  <a:schemeClr val="bg1"/>
                </a:solidFill>
                <a:ea typeface="Calibri" panose="020F0502020204030204" pitchFamily="34" charset="0"/>
                <a:cs typeface="Calibri" panose="020F0502020204030204" pitchFamily="34" charset="0"/>
              </a:rPr>
              <a:t>Secondary prevention of cardiovascular events  </a:t>
            </a:r>
          </a:p>
          <a:p>
            <a:pPr>
              <a:lnSpc>
                <a:spcPct val="200000"/>
              </a:lnSpc>
              <a:spcBef>
                <a:spcPts val="0"/>
              </a:spcBef>
              <a:spcAft>
                <a:spcPts val="711"/>
              </a:spcAft>
              <a:buFont typeface="Wingdings" panose="05000000000000000000" pitchFamily="2" charset="2"/>
              <a:buChar char=""/>
              <a:tabLst>
                <a:tab pos="406405" algn="l"/>
              </a:tabLst>
            </a:pPr>
            <a:endParaRPr lang="en-US" sz="2044" dirty="0">
              <a:solidFill>
                <a:schemeClr val="bg1"/>
              </a:solidFill>
              <a:ea typeface="Calibri" panose="020F0502020204030204" pitchFamily="34" charset="0"/>
              <a:cs typeface="Arial" panose="020B0604020202020204" pitchFamily="34" charset="0"/>
            </a:endParaRPr>
          </a:p>
          <a:p>
            <a:pPr eaLnBrk="1" hangingPunct="1">
              <a:lnSpc>
                <a:spcPct val="80000"/>
              </a:lnSpc>
              <a:buFont typeface="Wingdings" pitchFamily="2" charset="2"/>
              <a:buChar char="§"/>
              <a:defRPr/>
            </a:pPr>
            <a:endParaRPr lang="en-US" sz="2133" dirty="0">
              <a:solidFill>
                <a:schemeClr val="bg1"/>
              </a:solidFill>
            </a:endParaRPr>
          </a:p>
        </p:txBody>
      </p:sp>
      <p:sp>
        <p:nvSpPr>
          <p:cNvPr id="2" name="Footer Placeholder 1">
            <a:extLst>
              <a:ext uri="{FF2B5EF4-FFF2-40B4-BE49-F238E27FC236}">
                <a16:creationId xmlns:a16="http://schemas.microsoft.com/office/drawing/2014/main" id="{69E13E71-408C-4A91-BEF1-550E4D8E12B8}"/>
              </a:ext>
            </a:extLst>
          </p:cNvPr>
          <p:cNvSpPr>
            <a:spLocks noGrp="1"/>
          </p:cNvSpPr>
          <p:nvPr>
            <p:ph type="ftr" sz="quarter" idx="11"/>
          </p:nvPr>
        </p:nvSpPr>
        <p:spPr/>
        <p:txBody>
          <a:bodyPr/>
          <a:lstStyle/>
          <a:p>
            <a:pPr defTabSz="812810">
              <a:defRPr/>
            </a:pPr>
            <a:r>
              <a:rPr lang="en-US" dirty="0">
                <a:solidFill>
                  <a:srgbClr val="F8F8F8"/>
                </a:solidFill>
                <a:latin typeface="Times New Roman" panose="02020603050405020304" pitchFamily="18" charset="0"/>
                <a:ea typeface="+mn-ea"/>
              </a:rPr>
              <a:t>MQ, Jan 2021</a:t>
            </a:r>
          </a:p>
        </p:txBody>
      </p:sp>
    </p:spTree>
    <p:extLst>
      <p:ext uri="{BB962C8B-B14F-4D97-AF65-F5344CB8AC3E}">
        <p14:creationId xmlns:p14="http://schemas.microsoft.com/office/powerpoint/2010/main" val="2745253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2DA44-2AFC-BB5E-BC8F-9119CA7902B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8277636-1E23-2777-CB48-A32DFA76727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48AC078-5FC8-A53F-95CD-CF6A517D37FF}"/>
              </a:ext>
            </a:extLst>
          </p:cNvPr>
          <p:cNvPicPr>
            <a:picLocks noChangeAspect="1"/>
          </p:cNvPicPr>
          <p:nvPr/>
        </p:nvPicPr>
        <p:blipFill>
          <a:blip r:embed="rId3"/>
          <a:stretch>
            <a:fillRect/>
          </a:stretch>
        </p:blipFill>
        <p:spPr>
          <a:xfrm>
            <a:off x="901939" y="0"/>
            <a:ext cx="7568722" cy="5839357"/>
          </a:xfrm>
          <a:prstGeom prst="rect">
            <a:avLst/>
          </a:prstGeom>
        </p:spPr>
      </p:pic>
      <p:sp>
        <p:nvSpPr>
          <p:cNvPr id="6" name="TextBox 5">
            <a:extLst>
              <a:ext uri="{FF2B5EF4-FFF2-40B4-BE49-F238E27FC236}">
                <a16:creationId xmlns:a16="http://schemas.microsoft.com/office/drawing/2014/main" id="{1C43A447-E650-8FCA-347A-198C0BB2D973}"/>
              </a:ext>
            </a:extLst>
          </p:cNvPr>
          <p:cNvSpPr txBox="1"/>
          <p:nvPr/>
        </p:nvSpPr>
        <p:spPr>
          <a:xfrm>
            <a:off x="228600" y="5867400"/>
            <a:ext cx="8915400" cy="1477328"/>
          </a:xfrm>
          <a:prstGeom prst="rect">
            <a:avLst/>
          </a:prstGeom>
          <a:noFill/>
        </p:spPr>
        <p:txBody>
          <a:bodyPr wrap="square">
            <a:spAutoFit/>
          </a:bodyPr>
          <a:lstStyle/>
          <a:p>
            <a:r>
              <a:rPr lang="en-US">
                <a:solidFill>
                  <a:srgbClr val="333333"/>
                </a:solidFill>
                <a:effectLst/>
              </a:rPr>
              <a:t>Newly diagnosed T2DM increased 10-year CVD risk across both sexes and all age groups, especially among younger patients, with CVD occurring ≤12 years earlier than in general population individuals.</a:t>
            </a:r>
          </a:p>
          <a:p>
            <a:br>
              <a:rPr lang="en-US">
                <a:effectLst/>
              </a:rPr>
            </a:br>
            <a:endParaRPr lang="en-US" dirty="0"/>
          </a:p>
        </p:txBody>
      </p:sp>
    </p:spTree>
    <p:extLst>
      <p:ext uri="{BB962C8B-B14F-4D97-AF65-F5344CB8AC3E}">
        <p14:creationId xmlns:p14="http://schemas.microsoft.com/office/powerpoint/2010/main" val="32106439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a:extLst>
              <a:ext uri="{FF2B5EF4-FFF2-40B4-BE49-F238E27FC236}">
                <a16:creationId xmlns:a16="http://schemas.microsoft.com/office/drawing/2014/main" id="{AE840790-A961-4498-A624-7B09ACAEBF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0BB39383-B8A8-48F2-B29A-296C7EF266CF}" type="slidenum">
              <a:rPr lang="ar-SA" altLang="en-US" sz="1244">
                <a:solidFill>
                  <a:srgbClr val="F8F8F8"/>
                </a:solidFill>
                <a:latin typeface="Times New Roman" panose="02020603050405020304" pitchFamily="18" charset="0"/>
                <a:ea typeface="+mn-ea"/>
              </a:rPr>
              <a:pPr defTabSz="812810">
                <a:spcBef>
                  <a:spcPct val="0"/>
                </a:spcBef>
                <a:buClrTx/>
                <a:buNone/>
              </a:pPr>
              <a:t>70</a:t>
            </a:fld>
            <a:endParaRPr lang="en-US" altLang="en-US" sz="1244">
              <a:solidFill>
                <a:srgbClr val="F8F8F8"/>
              </a:solidFill>
              <a:latin typeface="Times New Roman" panose="02020603050405020304" pitchFamily="18" charset="0"/>
              <a:ea typeface="+mn-ea"/>
            </a:endParaRPr>
          </a:p>
        </p:txBody>
      </p:sp>
      <p:sp>
        <p:nvSpPr>
          <p:cNvPr id="81923" name="Rectangle 2">
            <a:extLst>
              <a:ext uri="{FF2B5EF4-FFF2-40B4-BE49-F238E27FC236}">
                <a16:creationId xmlns:a16="http://schemas.microsoft.com/office/drawing/2014/main" id="{8FC85753-F7E8-404E-8090-0E0ABDB1D11B}"/>
              </a:ext>
            </a:extLst>
          </p:cNvPr>
          <p:cNvSpPr>
            <a:spLocks noGrp="1" noChangeArrowheads="1"/>
          </p:cNvSpPr>
          <p:nvPr>
            <p:ph type="title"/>
          </p:nvPr>
        </p:nvSpPr>
        <p:spPr>
          <a:xfrm>
            <a:off x="33867" y="516467"/>
            <a:ext cx="8669867" cy="880533"/>
          </a:xfrm>
        </p:spPr>
        <p:txBody>
          <a:bodyPr/>
          <a:lstStyle/>
          <a:p>
            <a:pPr algn="ctr" eaLnBrk="1" hangingPunct="1"/>
            <a:r>
              <a:rPr lang="en-US" altLang="en-US" sz="2844" b="1" dirty="0">
                <a:solidFill>
                  <a:srgbClr val="C00000"/>
                </a:solidFill>
              </a:rPr>
              <a:t>Inhibitors of PCSK9</a:t>
            </a:r>
          </a:p>
        </p:txBody>
      </p:sp>
      <p:sp>
        <p:nvSpPr>
          <p:cNvPr id="32772" name="Rectangle 3">
            <a:extLst>
              <a:ext uri="{FF2B5EF4-FFF2-40B4-BE49-F238E27FC236}">
                <a16:creationId xmlns:a16="http://schemas.microsoft.com/office/drawing/2014/main" id="{9C267FE0-F698-4F73-A486-95014950D46B}"/>
              </a:ext>
            </a:extLst>
          </p:cNvPr>
          <p:cNvSpPr>
            <a:spLocks noGrp="1" noChangeArrowheads="1"/>
          </p:cNvSpPr>
          <p:nvPr>
            <p:ph type="body" idx="1"/>
          </p:nvPr>
        </p:nvSpPr>
        <p:spPr>
          <a:xfrm>
            <a:off x="491067" y="1667933"/>
            <a:ext cx="8212667" cy="4470400"/>
          </a:xfrm>
        </p:spPr>
        <p:txBody>
          <a:bodyPr/>
          <a:lstStyle/>
          <a:p>
            <a:pPr marL="0" indent="0" eaLnBrk="1" hangingPunct="1">
              <a:lnSpc>
                <a:spcPct val="80000"/>
              </a:lnSpc>
              <a:buNone/>
              <a:defRPr/>
            </a:pPr>
            <a:r>
              <a:rPr lang="en-US" sz="2133" u="sng" dirty="0">
                <a:solidFill>
                  <a:srgbClr val="C00000"/>
                </a:solidFill>
              </a:rPr>
              <a:t>PK:</a:t>
            </a:r>
            <a:r>
              <a:rPr lang="en-US" sz="2133" dirty="0">
                <a:solidFill>
                  <a:schemeClr val="bg1"/>
                </a:solidFill>
              </a:rPr>
              <a:t> </a:t>
            </a:r>
          </a:p>
          <a:p>
            <a:pPr eaLnBrk="1" hangingPunct="1">
              <a:lnSpc>
                <a:spcPct val="80000"/>
              </a:lnSpc>
              <a:buFont typeface="Wingdings" panose="05000000000000000000" pitchFamily="2" charset="2"/>
              <a:buChar char="§"/>
              <a:defRPr/>
            </a:pPr>
            <a:r>
              <a:rPr lang="en-US" sz="2044" dirty="0">
                <a:solidFill>
                  <a:schemeClr val="bg1"/>
                </a:solidFill>
              </a:rPr>
              <a:t>Given by </a:t>
            </a:r>
            <a:r>
              <a:rPr lang="en-US" sz="2044" dirty="0" err="1">
                <a:solidFill>
                  <a:schemeClr val="bg1"/>
                </a:solidFill>
              </a:rPr>
              <a:t>SubQ</a:t>
            </a:r>
            <a:r>
              <a:rPr lang="en-US" sz="2044" dirty="0">
                <a:solidFill>
                  <a:schemeClr val="bg1"/>
                </a:solidFill>
              </a:rPr>
              <a:t> injection once every 2 weeks or once monthly</a:t>
            </a:r>
          </a:p>
          <a:p>
            <a:pPr eaLnBrk="1" hangingPunct="1">
              <a:lnSpc>
                <a:spcPct val="80000"/>
              </a:lnSpc>
              <a:buFont typeface="Wingdings" panose="05000000000000000000" pitchFamily="2" charset="2"/>
              <a:buChar char="§"/>
              <a:defRPr/>
            </a:pPr>
            <a:endParaRPr lang="en-US" sz="2044" dirty="0">
              <a:solidFill>
                <a:schemeClr val="bg1"/>
              </a:solidFill>
            </a:endParaRPr>
          </a:p>
          <a:p>
            <a:pPr eaLnBrk="1" hangingPunct="1">
              <a:lnSpc>
                <a:spcPct val="80000"/>
              </a:lnSpc>
              <a:buFont typeface="Wingdings" panose="05000000000000000000" pitchFamily="2" charset="2"/>
              <a:buChar char="§"/>
              <a:defRPr/>
            </a:pPr>
            <a:r>
              <a:rPr lang="en-US" sz="2044" dirty="0">
                <a:solidFill>
                  <a:schemeClr val="bg1"/>
                </a:solidFill>
              </a:rPr>
              <a:t>t½ of PCSK9 elimination is 11-20 days, after which LDL levels begin to rise  </a:t>
            </a:r>
          </a:p>
          <a:p>
            <a:pPr marL="0" indent="0" eaLnBrk="1" hangingPunct="1">
              <a:lnSpc>
                <a:spcPct val="80000"/>
              </a:lnSpc>
              <a:buNone/>
              <a:defRPr/>
            </a:pPr>
            <a:r>
              <a:rPr lang="en-US" sz="2133" dirty="0">
                <a:solidFill>
                  <a:schemeClr val="bg1"/>
                </a:solidFill>
              </a:rPr>
              <a:t>      </a:t>
            </a:r>
          </a:p>
          <a:p>
            <a:pPr marL="0" indent="0" eaLnBrk="1" hangingPunct="1">
              <a:lnSpc>
                <a:spcPct val="80000"/>
              </a:lnSpc>
              <a:buNone/>
              <a:defRPr/>
            </a:pPr>
            <a:r>
              <a:rPr lang="en-US" sz="2133" u="sng" dirty="0">
                <a:solidFill>
                  <a:srgbClr val="C00000"/>
                </a:solidFill>
              </a:rPr>
              <a:t>Side Effects:</a:t>
            </a:r>
            <a:r>
              <a:rPr lang="en-US" sz="2133" dirty="0">
                <a:solidFill>
                  <a:schemeClr val="bg1"/>
                </a:solidFill>
              </a:rPr>
              <a:t> </a:t>
            </a:r>
          </a:p>
          <a:p>
            <a:pPr eaLnBrk="1" hangingPunct="1">
              <a:lnSpc>
                <a:spcPct val="80000"/>
              </a:lnSpc>
              <a:buFont typeface="Wingdings" panose="05000000000000000000" pitchFamily="2" charset="2"/>
              <a:buChar char="§"/>
              <a:defRPr/>
            </a:pPr>
            <a:r>
              <a:rPr lang="en-US" sz="2044" kern="1200" dirty="0">
                <a:solidFill>
                  <a:schemeClr val="bg1"/>
                </a:solidFill>
              </a:rPr>
              <a:t>No risk of immunogenicity</a:t>
            </a:r>
          </a:p>
          <a:p>
            <a:pPr>
              <a:lnSpc>
                <a:spcPct val="150000"/>
              </a:lnSpc>
              <a:spcBef>
                <a:spcPts val="0"/>
              </a:spcBef>
              <a:spcAft>
                <a:spcPts val="711"/>
              </a:spcAft>
              <a:buFont typeface="Wingdings" panose="05000000000000000000" pitchFamily="2" charset="2"/>
              <a:buChar char="§"/>
            </a:pPr>
            <a:r>
              <a:rPr lang="en-US" sz="2044" dirty="0">
                <a:solidFill>
                  <a:schemeClr val="bg1"/>
                </a:solidFill>
              </a:rPr>
              <a:t>Mainly injection site reactions (pain, </a:t>
            </a:r>
            <a:r>
              <a:rPr lang="en-US" sz="2044" dirty="0" err="1">
                <a:solidFill>
                  <a:schemeClr val="bg1"/>
                </a:solidFill>
              </a:rPr>
              <a:t>erythemia</a:t>
            </a:r>
            <a:r>
              <a:rPr lang="en-US" sz="2044" dirty="0">
                <a:solidFill>
                  <a:schemeClr val="bg1"/>
                </a:solidFill>
              </a:rPr>
              <a:t>)</a:t>
            </a:r>
            <a:endParaRPr lang="en-US" sz="2044" dirty="0">
              <a:solidFill>
                <a:schemeClr val="bg1"/>
              </a:solidFill>
              <a:ea typeface="Calibri" panose="020F0502020204030204" pitchFamily="34" charset="0"/>
              <a:cs typeface="Calibri" panose="020F0502020204030204" pitchFamily="34" charset="0"/>
            </a:endParaRPr>
          </a:p>
          <a:p>
            <a:pPr>
              <a:lnSpc>
                <a:spcPct val="150000"/>
              </a:lnSpc>
              <a:spcBef>
                <a:spcPts val="0"/>
              </a:spcBef>
              <a:spcAft>
                <a:spcPts val="711"/>
              </a:spcAft>
              <a:buFont typeface="Wingdings" panose="05000000000000000000" pitchFamily="2" charset="2"/>
              <a:buChar char="§"/>
            </a:pPr>
            <a:r>
              <a:rPr lang="en-US" sz="2044" dirty="0">
                <a:solidFill>
                  <a:schemeClr val="bg1"/>
                </a:solidFill>
                <a:ea typeface="Calibri" panose="020F0502020204030204" pitchFamily="34" charset="0"/>
                <a:cs typeface="Calibri" panose="020F0502020204030204" pitchFamily="34" charset="0"/>
              </a:rPr>
              <a:t>Increased risk of infections such urinary and respiratory tract infection, and nasopharyngitis. </a:t>
            </a:r>
          </a:p>
          <a:p>
            <a:pPr>
              <a:lnSpc>
                <a:spcPct val="150000"/>
              </a:lnSpc>
              <a:spcBef>
                <a:spcPts val="0"/>
              </a:spcBef>
              <a:spcAft>
                <a:spcPts val="711"/>
              </a:spcAft>
              <a:buFont typeface="Wingdings" panose="05000000000000000000" pitchFamily="2" charset="2"/>
              <a:buChar char="Ø"/>
              <a:tabLst>
                <a:tab pos="203203" algn="l"/>
                <a:tab pos="406405" algn="l"/>
              </a:tabLst>
            </a:pPr>
            <a:r>
              <a:rPr lang="en-US" sz="2044" dirty="0">
                <a:solidFill>
                  <a:schemeClr val="bg1"/>
                </a:solidFill>
                <a:ea typeface="Calibri" panose="020F0502020204030204" pitchFamily="34" charset="0"/>
                <a:cs typeface="Calibri" panose="020F0502020204030204" pitchFamily="34" charset="0"/>
              </a:rPr>
              <a:t>No effect on myopathy if combined with statins</a:t>
            </a:r>
            <a:endParaRPr lang="en-US" sz="2044" dirty="0">
              <a:solidFill>
                <a:schemeClr val="bg1"/>
              </a:solidFill>
            </a:endParaRPr>
          </a:p>
          <a:p>
            <a:pPr eaLnBrk="1" hangingPunct="1">
              <a:lnSpc>
                <a:spcPct val="80000"/>
              </a:lnSpc>
              <a:buFont typeface="Wingdings" panose="05000000000000000000" pitchFamily="2" charset="2"/>
              <a:buChar char="§"/>
              <a:defRPr/>
            </a:pPr>
            <a:endParaRPr lang="en-US" sz="2133" dirty="0">
              <a:solidFill>
                <a:schemeClr val="bg1"/>
              </a:solidFill>
            </a:endParaRPr>
          </a:p>
        </p:txBody>
      </p:sp>
      <p:sp>
        <p:nvSpPr>
          <p:cNvPr id="2" name="Footer Placeholder 1">
            <a:extLst>
              <a:ext uri="{FF2B5EF4-FFF2-40B4-BE49-F238E27FC236}">
                <a16:creationId xmlns:a16="http://schemas.microsoft.com/office/drawing/2014/main" id="{69E13E71-408C-4A91-BEF1-550E4D8E12B8}"/>
              </a:ext>
            </a:extLst>
          </p:cNvPr>
          <p:cNvSpPr>
            <a:spLocks noGrp="1"/>
          </p:cNvSpPr>
          <p:nvPr>
            <p:ph type="ftr" sz="quarter" idx="11"/>
          </p:nvPr>
        </p:nvSpPr>
        <p:spPr/>
        <p:txBody>
          <a:bodyPr/>
          <a:lstStyle/>
          <a:p>
            <a:pPr defTabSz="812810">
              <a:defRPr/>
            </a:pPr>
            <a:r>
              <a:rPr lang="en-US" dirty="0">
                <a:solidFill>
                  <a:srgbClr val="F8F8F8"/>
                </a:solidFill>
                <a:latin typeface="Times New Roman" panose="02020603050405020304" pitchFamily="18" charset="0"/>
                <a:ea typeface="+mn-ea"/>
              </a:rPr>
              <a:t>MQ, Jan 2021</a:t>
            </a:r>
          </a:p>
        </p:txBody>
      </p:sp>
    </p:spTree>
    <p:extLst>
      <p:ext uri="{BB962C8B-B14F-4D97-AF65-F5344CB8AC3E}">
        <p14:creationId xmlns:p14="http://schemas.microsoft.com/office/powerpoint/2010/main" val="2905949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a:extLst>
              <a:ext uri="{FF2B5EF4-FFF2-40B4-BE49-F238E27FC236}">
                <a16:creationId xmlns:a16="http://schemas.microsoft.com/office/drawing/2014/main" id="{AE840790-A961-4498-A624-7B09ACAEBF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0BB39383-B8A8-48F2-B29A-296C7EF266CF}" type="slidenum">
              <a:rPr lang="ar-SA" altLang="en-US" sz="1244">
                <a:solidFill>
                  <a:srgbClr val="F8F8F8"/>
                </a:solidFill>
                <a:latin typeface="Times New Roman" panose="02020603050405020304" pitchFamily="18" charset="0"/>
                <a:ea typeface="+mn-ea"/>
              </a:rPr>
              <a:pPr defTabSz="812810">
                <a:spcBef>
                  <a:spcPct val="0"/>
                </a:spcBef>
                <a:buClrTx/>
                <a:buNone/>
              </a:pPr>
              <a:t>71</a:t>
            </a:fld>
            <a:endParaRPr lang="en-US" altLang="en-US" sz="1244">
              <a:solidFill>
                <a:srgbClr val="F8F8F8"/>
              </a:solidFill>
              <a:latin typeface="Times New Roman" panose="02020603050405020304" pitchFamily="18" charset="0"/>
              <a:ea typeface="+mn-ea"/>
            </a:endParaRPr>
          </a:p>
        </p:txBody>
      </p:sp>
      <p:sp>
        <p:nvSpPr>
          <p:cNvPr id="81923" name="Rectangle 2">
            <a:extLst>
              <a:ext uri="{FF2B5EF4-FFF2-40B4-BE49-F238E27FC236}">
                <a16:creationId xmlns:a16="http://schemas.microsoft.com/office/drawing/2014/main" id="{8FC85753-F7E8-404E-8090-0E0ABDB1D11B}"/>
              </a:ext>
            </a:extLst>
          </p:cNvPr>
          <p:cNvSpPr>
            <a:spLocks noGrp="1" noChangeArrowheads="1"/>
          </p:cNvSpPr>
          <p:nvPr>
            <p:ph type="title"/>
          </p:nvPr>
        </p:nvSpPr>
        <p:spPr>
          <a:xfrm>
            <a:off x="-27566" y="584200"/>
            <a:ext cx="8669867" cy="880533"/>
          </a:xfrm>
        </p:spPr>
        <p:txBody>
          <a:bodyPr/>
          <a:lstStyle/>
          <a:p>
            <a:pPr algn="ctr" eaLnBrk="1" hangingPunct="1"/>
            <a:r>
              <a:rPr lang="en-US" altLang="en-US" sz="2844" b="1" dirty="0">
                <a:solidFill>
                  <a:srgbClr val="990033"/>
                </a:solidFill>
              </a:rPr>
              <a:t>siRNA Inhibitor of PCSK9</a:t>
            </a:r>
          </a:p>
        </p:txBody>
      </p:sp>
      <p:sp>
        <p:nvSpPr>
          <p:cNvPr id="32772" name="Rectangle 3">
            <a:extLst>
              <a:ext uri="{FF2B5EF4-FFF2-40B4-BE49-F238E27FC236}">
                <a16:creationId xmlns:a16="http://schemas.microsoft.com/office/drawing/2014/main" id="{9C267FE0-F698-4F73-A486-95014950D46B}"/>
              </a:ext>
            </a:extLst>
          </p:cNvPr>
          <p:cNvSpPr>
            <a:spLocks noGrp="1" noChangeArrowheads="1"/>
          </p:cNvSpPr>
          <p:nvPr>
            <p:ph type="body" idx="1"/>
          </p:nvPr>
        </p:nvSpPr>
        <p:spPr>
          <a:xfrm>
            <a:off x="381000" y="1871133"/>
            <a:ext cx="8255000" cy="4064000"/>
          </a:xfrm>
        </p:spPr>
        <p:txBody>
          <a:bodyPr/>
          <a:lstStyle/>
          <a:p>
            <a:pPr eaLnBrk="1" hangingPunct="1">
              <a:lnSpc>
                <a:spcPct val="80000"/>
              </a:lnSpc>
              <a:buFont typeface="Wingdings" panose="05000000000000000000" pitchFamily="2" charset="2"/>
              <a:buChar char="§"/>
              <a:defRPr/>
            </a:pPr>
            <a:r>
              <a:rPr lang="en-US" sz="2133" dirty="0">
                <a:solidFill>
                  <a:schemeClr val="bg1"/>
                </a:solidFill>
              </a:rPr>
              <a:t>Inclisiran (</a:t>
            </a:r>
            <a:r>
              <a:rPr lang="en-US" sz="2133" dirty="0" err="1">
                <a:solidFill>
                  <a:schemeClr val="bg1"/>
                </a:solidFill>
              </a:rPr>
              <a:t>Leqvio</a:t>
            </a:r>
            <a:r>
              <a:rPr lang="en-US" sz="2133" baseline="30000" dirty="0">
                <a:solidFill>
                  <a:schemeClr val="bg1"/>
                </a:solidFill>
              </a:rPr>
              <a:t>®</a:t>
            </a:r>
            <a:r>
              <a:rPr lang="en-US" sz="2133" dirty="0">
                <a:solidFill>
                  <a:schemeClr val="bg1"/>
                </a:solidFill>
              </a:rPr>
              <a:t>) – small interference RNA against PCSK9</a:t>
            </a:r>
          </a:p>
          <a:p>
            <a:pPr marL="0" indent="0" eaLnBrk="1" hangingPunct="1">
              <a:lnSpc>
                <a:spcPct val="80000"/>
              </a:lnSpc>
              <a:buNone/>
              <a:defRPr/>
            </a:pPr>
            <a:endParaRPr lang="en-US" sz="2133" dirty="0">
              <a:solidFill>
                <a:schemeClr val="bg1"/>
              </a:solidFill>
            </a:endParaRPr>
          </a:p>
          <a:p>
            <a:pPr marL="0" indent="0" eaLnBrk="1" hangingPunct="1">
              <a:lnSpc>
                <a:spcPct val="80000"/>
              </a:lnSpc>
              <a:buNone/>
              <a:defRPr/>
            </a:pPr>
            <a:r>
              <a:rPr lang="en-US" sz="2133" u="sng" dirty="0">
                <a:solidFill>
                  <a:srgbClr val="990033"/>
                </a:solidFill>
              </a:rPr>
              <a:t>MOA:</a:t>
            </a:r>
            <a:r>
              <a:rPr lang="en-US" sz="2133" dirty="0">
                <a:solidFill>
                  <a:schemeClr val="bg1"/>
                </a:solidFill>
              </a:rPr>
              <a:t> After rapid hepatic uptake, inclisiran binds to the PSCK9  </a:t>
            </a:r>
          </a:p>
          <a:p>
            <a:pPr marL="0" indent="0" eaLnBrk="1" hangingPunct="1">
              <a:lnSpc>
                <a:spcPct val="80000"/>
              </a:lnSpc>
              <a:buNone/>
              <a:defRPr/>
            </a:pPr>
            <a:r>
              <a:rPr lang="en-US" sz="2133" dirty="0">
                <a:solidFill>
                  <a:schemeClr val="bg1"/>
                </a:solidFill>
              </a:rPr>
              <a:t>         mRNA in the liver to block PCSK9 protein synthesis</a:t>
            </a:r>
          </a:p>
          <a:p>
            <a:pPr eaLnBrk="1" hangingPunct="1">
              <a:lnSpc>
                <a:spcPct val="80000"/>
              </a:lnSpc>
              <a:buFont typeface="Wingdings" panose="05000000000000000000" pitchFamily="2" charset="2"/>
              <a:buChar char="§"/>
              <a:defRPr/>
            </a:pPr>
            <a:endParaRPr lang="en-US" sz="2133" dirty="0">
              <a:solidFill>
                <a:schemeClr val="bg1"/>
              </a:solidFill>
            </a:endParaRPr>
          </a:p>
          <a:p>
            <a:pPr eaLnBrk="1" hangingPunct="1">
              <a:lnSpc>
                <a:spcPct val="80000"/>
              </a:lnSpc>
              <a:buFont typeface="Wingdings" panose="05000000000000000000" pitchFamily="2" charset="2"/>
              <a:buChar char="§"/>
              <a:defRPr/>
            </a:pPr>
            <a:r>
              <a:rPr lang="en-US" sz="2133" dirty="0">
                <a:solidFill>
                  <a:schemeClr val="bg1"/>
                </a:solidFill>
              </a:rPr>
              <a:t>Reduces LDL-C by 52% in patients despite being on maximally tolerated statins when given every 6 months</a:t>
            </a:r>
          </a:p>
          <a:p>
            <a:pPr eaLnBrk="1" hangingPunct="1">
              <a:lnSpc>
                <a:spcPct val="80000"/>
              </a:lnSpc>
              <a:buFont typeface="Wingdings" panose="05000000000000000000" pitchFamily="2" charset="2"/>
              <a:buChar char="§"/>
              <a:defRPr/>
            </a:pPr>
            <a:endParaRPr lang="en-US" sz="2133" dirty="0">
              <a:solidFill>
                <a:schemeClr val="bg1"/>
              </a:solidFill>
            </a:endParaRPr>
          </a:p>
          <a:p>
            <a:pPr eaLnBrk="1" hangingPunct="1">
              <a:lnSpc>
                <a:spcPct val="80000"/>
              </a:lnSpc>
              <a:buFont typeface="Wingdings" panose="05000000000000000000" pitchFamily="2" charset="2"/>
              <a:buChar char="§"/>
              <a:defRPr/>
            </a:pPr>
            <a:r>
              <a:rPr lang="en-US" sz="2133" dirty="0">
                <a:solidFill>
                  <a:schemeClr val="bg1"/>
                </a:solidFill>
              </a:rPr>
              <a:t>Reductions in Lipoprotein(a) were also seen.</a:t>
            </a:r>
          </a:p>
          <a:p>
            <a:pPr eaLnBrk="1" hangingPunct="1">
              <a:lnSpc>
                <a:spcPct val="80000"/>
              </a:lnSpc>
              <a:buFont typeface="Wingdings" panose="05000000000000000000" pitchFamily="2" charset="2"/>
              <a:buChar char="§"/>
              <a:defRPr/>
            </a:pPr>
            <a:endParaRPr lang="en-US" sz="2133" dirty="0">
              <a:solidFill>
                <a:schemeClr val="bg1"/>
              </a:solidFill>
              <a:sym typeface="Symbol" panose="05050102010706020507" pitchFamily="18" charset="2"/>
            </a:endParaRPr>
          </a:p>
          <a:p>
            <a:pPr eaLnBrk="1" hangingPunct="1">
              <a:lnSpc>
                <a:spcPct val="80000"/>
              </a:lnSpc>
              <a:buFont typeface="Wingdings" panose="05000000000000000000" pitchFamily="2" charset="2"/>
              <a:buChar char="§"/>
              <a:defRPr/>
            </a:pPr>
            <a:r>
              <a:rPr lang="en-US" sz="2133" dirty="0">
                <a:solidFill>
                  <a:schemeClr val="bg1"/>
                </a:solidFill>
                <a:sym typeface="Symbol" panose="05050102010706020507" pitchFamily="18" charset="2"/>
              </a:rPr>
              <a:t>With inclisiran, </a:t>
            </a:r>
            <a:r>
              <a:rPr lang="en-US" sz="2133" dirty="0">
                <a:solidFill>
                  <a:schemeClr val="bg1"/>
                </a:solidFill>
              </a:rPr>
              <a:t>68% of patients achieved the target of LDL </a:t>
            </a:r>
            <a:r>
              <a:rPr lang="en-US" sz="2133" dirty="0">
                <a:solidFill>
                  <a:schemeClr val="bg1"/>
                </a:solidFill>
                <a:sym typeface="Symbol" panose="05050102010706020507" pitchFamily="18" charset="2"/>
              </a:rPr>
              <a:t> 70 mg/dL compared to only 12.4% of those treated with statins</a:t>
            </a:r>
            <a:endParaRPr lang="en-US" sz="2133" dirty="0">
              <a:solidFill>
                <a:schemeClr val="bg1"/>
              </a:solidFill>
            </a:endParaRPr>
          </a:p>
          <a:p>
            <a:pPr marL="0" indent="0" eaLnBrk="1" hangingPunct="1">
              <a:lnSpc>
                <a:spcPct val="80000"/>
              </a:lnSpc>
              <a:buNone/>
              <a:defRPr/>
            </a:pPr>
            <a:endParaRPr lang="en-US" sz="2133" u="sng" dirty="0">
              <a:solidFill>
                <a:srgbClr val="990033"/>
              </a:solidFill>
            </a:endParaRPr>
          </a:p>
          <a:p>
            <a:pPr marL="0" indent="0" eaLnBrk="1" hangingPunct="1">
              <a:lnSpc>
                <a:spcPct val="80000"/>
              </a:lnSpc>
              <a:buNone/>
              <a:defRPr/>
            </a:pPr>
            <a:r>
              <a:rPr lang="en-US" sz="2133" u="sng" dirty="0">
                <a:solidFill>
                  <a:srgbClr val="990033"/>
                </a:solidFill>
              </a:rPr>
              <a:t> </a:t>
            </a:r>
            <a:endParaRPr lang="en-US" sz="1956" dirty="0">
              <a:solidFill>
                <a:schemeClr val="bg1"/>
              </a:solidFill>
            </a:endParaRPr>
          </a:p>
          <a:p>
            <a:pPr marL="0" indent="0" eaLnBrk="1" hangingPunct="1">
              <a:lnSpc>
                <a:spcPct val="80000"/>
              </a:lnSpc>
              <a:buNone/>
              <a:defRPr/>
            </a:pPr>
            <a:r>
              <a:rPr lang="en-US" sz="2133" u="sng" dirty="0">
                <a:solidFill>
                  <a:srgbClr val="990033"/>
                </a:solidFill>
              </a:rPr>
              <a:t> </a:t>
            </a:r>
            <a:endParaRPr lang="en-US" sz="2133" dirty="0">
              <a:solidFill>
                <a:schemeClr val="bg1"/>
              </a:solidFill>
            </a:endParaRPr>
          </a:p>
        </p:txBody>
      </p:sp>
    </p:spTree>
    <p:extLst>
      <p:ext uri="{BB962C8B-B14F-4D97-AF65-F5344CB8AC3E}">
        <p14:creationId xmlns:p14="http://schemas.microsoft.com/office/powerpoint/2010/main" val="12779136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a:extLst>
              <a:ext uri="{FF2B5EF4-FFF2-40B4-BE49-F238E27FC236}">
                <a16:creationId xmlns:a16="http://schemas.microsoft.com/office/drawing/2014/main" id="{AE840790-A961-4498-A624-7B09ACAEBF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0BB39383-B8A8-48F2-B29A-296C7EF266CF}" type="slidenum">
              <a:rPr lang="ar-SA" altLang="en-US" sz="1244">
                <a:solidFill>
                  <a:srgbClr val="F8F8F8"/>
                </a:solidFill>
                <a:latin typeface="Times New Roman" panose="02020603050405020304" pitchFamily="18" charset="0"/>
                <a:ea typeface="+mn-ea"/>
              </a:rPr>
              <a:pPr defTabSz="812810">
                <a:spcBef>
                  <a:spcPct val="0"/>
                </a:spcBef>
                <a:buClrTx/>
                <a:buNone/>
              </a:pPr>
              <a:t>72</a:t>
            </a:fld>
            <a:endParaRPr lang="en-US" altLang="en-US" sz="1244">
              <a:solidFill>
                <a:srgbClr val="F8F8F8"/>
              </a:solidFill>
              <a:latin typeface="Times New Roman" panose="02020603050405020304" pitchFamily="18" charset="0"/>
              <a:ea typeface="+mn-ea"/>
            </a:endParaRPr>
          </a:p>
        </p:txBody>
      </p:sp>
      <p:sp>
        <p:nvSpPr>
          <p:cNvPr id="81923" name="Rectangle 2">
            <a:extLst>
              <a:ext uri="{FF2B5EF4-FFF2-40B4-BE49-F238E27FC236}">
                <a16:creationId xmlns:a16="http://schemas.microsoft.com/office/drawing/2014/main" id="{8FC85753-F7E8-404E-8090-0E0ABDB1D11B}"/>
              </a:ext>
            </a:extLst>
          </p:cNvPr>
          <p:cNvSpPr>
            <a:spLocks noGrp="1" noChangeArrowheads="1"/>
          </p:cNvSpPr>
          <p:nvPr>
            <p:ph type="title"/>
          </p:nvPr>
        </p:nvSpPr>
        <p:spPr>
          <a:xfrm>
            <a:off x="33867" y="516467"/>
            <a:ext cx="8669867" cy="880533"/>
          </a:xfrm>
        </p:spPr>
        <p:txBody>
          <a:bodyPr/>
          <a:lstStyle/>
          <a:p>
            <a:pPr algn="ctr" eaLnBrk="1" hangingPunct="1"/>
            <a:r>
              <a:rPr lang="en-US" altLang="en-US" sz="2844" b="1" dirty="0">
                <a:solidFill>
                  <a:srgbClr val="990033"/>
                </a:solidFill>
              </a:rPr>
              <a:t>MOA of Inclisiran</a:t>
            </a:r>
          </a:p>
        </p:txBody>
      </p:sp>
      <p:pic>
        <p:nvPicPr>
          <p:cNvPr id="4" name="Picture 3">
            <a:extLst>
              <a:ext uri="{FF2B5EF4-FFF2-40B4-BE49-F238E27FC236}">
                <a16:creationId xmlns:a16="http://schemas.microsoft.com/office/drawing/2014/main" id="{C1D4FD61-D0CC-4633-907E-446D02560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9" y="1480486"/>
            <a:ext cx="7036163" cy="4657848"/>
          </a:xfrm>
          <a:prstGeom prst="rect">
            <a:avLst/>
          </a:prstGeom>
        </p:spPr>
      </p:pic>
    </p:spTree>
    <p:extLst>
      <p:ext uri="{BB962C8B-B14F-4D97-AF65-F5344CB8AC3E}">
        <p14:creationId xmlns:p14="http://schemas.microsoft.com/office/powerpoint/2010/main" val="2655610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a:extLst>
              <a:ext uri="{FF2B5EF4-FFF2-40B4-BE49-F238E27FC236}">
                <a16:creationId xmlns:a16="http://schemas.microsoft.com/office/drawing/2014/main" id="{AE840790-A961-4498-A624-7B09ACAEBF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0BB39383-B8A8-48F2-B29A-296C7EF266CF}" type="slidenum">
              <a:rPr lang="ar-SA" altLang="en-US" sz="1244">
                <a:solidFill>
                  <a:srgbClr val="F8F8F8"/>
                </a:solidFill>
                <a:latin typeface="Times New Roman" panose="02020603050405020304" pitchFamily="18" charset="0"/>
                <a:ea typeface="+mn-ea"/>
              </a:rPr>
              <a:pPr defTabSz="812810">
                <a:spcBef>
                  <a:spcPct val="0"/>
                </a:spcBef>
                <a:buClrTx/>
                <a:buNone/>
              </a:pPr>
              <a:t>73</a:t>
            </a:fld>
            <a:endParaRPr lang="en-US" altLang="en-US" sz="1244">
              <a:solidFill>
                <a:srgbClr val="F8F8F8"/>
              </a:solidFill>
              <a:latin typeface="Times New Roman" panose="02020603050405020304" pitchFamily="18" charset="0"/>
              <a:ea typeface="+mn-ea"/>
            </a:endParaRPr>
          </a:p>
        </p:txBody>
      </p:sp>
      <p:sp>
        <p:nvSpPr>
          <p:cNvPr id="81923" name="Rectangle 2">
            <a:extLst>
              <a:ext uri="{FF2B5EF4-FFF2-40B4-BE49-F238E27FC236}">
                <a16:creationId xmlns:a16="http://schemas.microsoft.com/office/drawing/2014/main" id="{8FC85753-F7E8-404E-8090-0E0ABDB1D11B}"/>
              </a:ext>
            </a:extLst>
          </p:cNvPr>
          <p:cNvSpPr>
            <a:spLocks noGrp="1" noChangeArrowheads="1"/>
          </p:cNvSpPr>
          <p:nvPr>
            <p:ph type="title"/>
          </p:nvPr>
        </p:nvSpPr>
        <p:spPr>
          <a:xfrm>
            <a:off x="33867" y="516467"/>
            <a:ext cx="8669867" cy="880533"/>
          </a:xfrm>
        </p:spPr>
        <p:txBody>
          <a:bodyPr/>
          <a:lstStyle/>
          <a:p>
            <a:pPr algn="ctr" eaLnBrk="1" hangingPunct="1"/>
            <a:r>
              <a:rPr lang="en-US" altLang="en-US" sz="2844" b="1" dirty="0">
                <a:solidFill>
                  <a:srgbClr val="990033"/>
                </a:solidFill>
              </a:rPr>
              <a:t>siRNA Inhibitor of PCSK9</a:t>
            </a:r>
          </a:p>
        </p:txBody>
      </p:sp>
      <p:sp>
        <p:nvSpPr>
          <p:cNvPr id="32772" name="Rectangle 3">
            <a:extLst>
              <a:ext uri="{FF2B5EF4-FFF2-40B4-BE49-F238E27FC236}">
                <a16:creationId xmlns:a16="http://schemas.microsoft.com/office/drawing/2014/main" id="{9C267FE0-F698-4F73-A486-95014950D46B}"/>
              </a:ext>
            </a:extLst>
          </p:cNvPr>
          <p:cNvSpPr>
            <a:spLocks noGrp="1" noChangeArrowheads="1"/>
          </p:cNvSpPr>
          <p:nvPr>
            <p:ph type="body" idx="1"/>
          </p:nvPr>
        </p:nvSpPr>
        <p:spPr>
          <a:xfrm>
            <a:off x="440267" y="1704163"/>
            <a:ext cx="8322733" cy="4605867"/>
          </a:xfrm>
        </p:spPr>
        <p:txBody>
          <a:bodyPr/>
          <a:lstStyle/>
          <a:p>
            <a:pPr marL="0" indent="0" eaLnBrk="1" hangingPunct="1">
              <a:lnSpc>
                <a:spcPct val="80000"/>
              </a:lnSpc>
              <a:buNone/>
              <a:defRPr/>
            </a:pPr>
            <a:r>
              <a:rPr lang="en-US" sz="2133" u="sng" dirty="0">
                <a:solidFill>
                  <a:srgbClr val="990033"/>
                </a:solidFill>
              </a:rPr>
              <a:t>Indication:</a:t>
            </a:r>
            <a:r>
              <a:rPr lang="en-US" sz="2133" dirty="0">
                <a:solidFill>
                  <a:srgbClr val="990033"/>
                </a:solidFill>
              </a:rPr>
              <a:t> </a:t>
            </a:r>
            <a:r>
              <a:rPr lang="en-US" sz="2133" dirty="0">
                <a:solidFill>
                  <a:schemeClr val="bg1"/>
                </a:solidFill>
              </a:rPr>
              <a:t> </a:t>
            </a:r>
          </a:p>
          <a:p>
            <a:pPr eaLnBrk="1" hangingPunct="1">
              <a:lnSpc>
                <a:spcPct val="80000"/>
              </a:lnSpc>
              <a:buFont typeface="Wingdings" pitchFamily="2" charset="2"/>
              <a:buChar char="§"/>
              <a:defRPr/>
            </a:pPr>
            <a:r>
              <a:rPr lang="en-US" sz="2133" dirty="0">
                <a:solidFill>
                  <a:schemeClr val="bg1"/>
                </a:solidFill>
              </a:rPr>
              <a:t>Primary hypercholesterolemia or combined dyslipidemia as an adjunct to diet in patients not reaching recommended LDL levels:</a:t>
            </a:r>
          </a:p>
          <a:p>
            <a:pPr lvl="1" eaLnBrk="1" hangingPunct="1">
              <a:lnSpc>
                <a:spcPct val="80000"/>
              </a:lnSpc>
              <a:buFont typeface="Wingdings" pitchFamily="2" charset="2"/>
              <a:buChar char="§"/>
              <a:defRPr/>
            </a:pPr>
            <a:r>
              <a:rPr lang="en-US" sz="1956" dirty="0">
                <a:solidFill>
                  <a:schemeClr val="bg1"/>
                </a:solidFill>
              </a:rPr>
              <a:t>In combination with maximally tolerated statins  </a:t>
            </a:r>
          </a:p>
          <a:p>
            <a:pPr lvl="1" eaLnBrk="1" hangingPunct="1">
              <a:lnSpc>
                <a:spcPct val="80000"/>
              </a:lnSpc>
              <a:buFont typeface="Wingdings" pitchFamily="2" charset="2"/>
              <a:buChar char="§"/>
              <a:defRPr/>
            </a:pPr>
            <a:r>
              <a:rPr lang="en-US" sz="1956" dirty="0">
                <a:solidFill>
                  <a:schemeClr val="bg1"/>
                </a:solidFill>
              </a:rPr>
              <a:t>As monotherapy or combination with other lipid lowering drugs in those intolerant/contraindicated to statins </a:t>
            </a:r>
          </a:p>
          <a:p>
            <a:pPr marL="0" indent="0" eaLnBrk="1" hangingPunct="1">
              <a:lnSpc>
                <a:spcPct val="80000"/>
              </a:lnSpc>
              <a:buNone/>
              <a:defRPr/>
            </a:pPr>
            <a:endParaRPr lang="en-US" sz="2133" u="sng" dirty="0">
              <a:solidFill>
                <a:srgbClr val="990033"/>
              </a:solidFill>
            </a:endParaRPr>
          </a:p>
          <a:p>
            <a:pPr marL="0" indent="0" eaLnBrk="1" hangingPunct="1">
              <a:lnSpc>
                <a:spcPct val="80000"/>
              </a:lnSpc>
              <a:buNone/>
              <a:defRPr/>
            </a:pPr>
            <a:r>
              <a:rPr lang="en-US" sz="2133" u="sng" dirty="0">
                <a:solidFill>
                  <a:srgbClr val="990033"/>
                </a:solidFill>
              </a:rPr>
              <a:t>PK:</a:t>
            </a:r>
            <a:r>
              <a:rPr lang="en-US" sz="2133" dirty="0">
                <a:solidFill>
                  <a:srgbClr val="990033"/>
                </a:solidFill>
              </a:rPr>
              <a:t> </a:t>
            </a:r>
          </a:p>
          <a:p>
            <a:pPr eaLnBrk="1" hangingPunct="1">
              <a:lnSpc>
                <a:spcPct val="80000"/>
              </a:lnSpc>
              <a:buFont typeface="Wingdings" panose="05000000000000000000" pitchFamily="2" charset="2"/>
              <a:buChar char="§"/>
              <a:defRPr/>
            </a:pPr>
            <a:r>
              <a:rPr lang="en-US" sz="2133" dirty="0">
                <a:solidFill>
                  <a:schemeClr val="bg1"/>
                </a:solidFill>
              </a:rPr>
              <a:t>Given by </a:t>
            </a:r>
            <a:r>
              <a:rPr lang="en-US" sz="2133" dirty="0" err="1">
                <a:solidFill>
                  <a:schemeClr val="bg1"/>
                </a:solidFill>
              </a:rPr>
              <a:t>SubQ</a:t>
            </a:r>
            <a:r>
              <a:rPr lang="en-US" sz="2133" dirty="0">
                <a:solidFill>
                  <a:schemeClr val="bg1"/>
                </a:solidFill>
              </a:rPr>
              <a:t> 300 mg injection initially, then 3 months later, then every 6 months thereafter</a:t>
            </a:r>
          </a:p>
          <a:p>
            <a:pPr marL="0" indent="0" eaLnBrk="1" hangingPunct="1">
              <a:lnSpc>
                <a:spcPct val="80000"/>
              </a:lnSpc>
              <a:buNone/>
              <a:defRPr/>
            </a:pPr>
            <a:r>
              <a:rPr lang="en-US" sz="2133" dirty="0">
                <a:solidFill>
                  <a:schemeClr val="bg1"/>
                </a:solidFill>
              </a:rPr>
              <a:t>     </a:t>
            </a:r>
          </a:p>
          <a:p>
            <a:pPr marL="0" indent="0" eaLnBrk="1" hangingPunct="1">
              <a:lnSpc>
                <a:spcPct val="80000"/>
              </a:lnSpc>
              <a:buNone/>
              <a:defRPr/>
            </a:pPr>
            <a:r>
              <a:rPr lang="en-US" sz="2133" u="sng" dirty="0">
                <a:solidFill>
                  <a:srgbClr val="990033"/>
                </a:solidFill>
              </a:rPr>
              <a:t>Side Effects:</a:t>
            </a:r>
            <a:r>
              <a:rPr lang="en-US" sz="2133" dirty="0">
                <a:solidFill>
                  <a:srgbClr val="990033"/>
                </a:solidFill>
              </a:rPr>
              <a:t> </a:t>
            </a:r>
            <a:r>
              <a:rPr lang="en-US" sz="2133" kern="1200" dirty="0">
                <a:solidFill>
                  <a:schemeClr val="bg1"/>
                </a:solidFill>
              </a:rPr>
              <a:t> </a:t>
            </a:r>
          </a:p>
          <a:p>
            <a:pPr eaLnBrk="1" hangingPunct="1">
              <a:lnSpc>
                <a:spcPct val="80000"/>
              </a:lnSpc>
              <a:buFont typeface="Wingdings" panose="05000000000000000000" pitchFamily="2" charset="2"/>
              <a:buChar char="§"/>
              <a:defRPr/>
            </a:pPr>
            <a:r>
              <a:rPr lang="en-US" sz="2133" dirty="0">
                <a:solidFill>
                  <a:schemeClr val="bg1"/>
                </a:solidFill>
              </a:rPr>
              <a:t>Mainly injection site adverse reactions (erythema, pain, or rash)</a:t>
            </a:r>
          </a:p>
        </p:txBody>
      </p:sp>
    </p:spTree>
    <p:extLst>
      <p:ext uri="{BB962C8B-B14F-4D97-AF65-F5344CB8AC3E}">
        <p14:creationId xmlns:p14="http://schemas.microsoft.com/office/powerpoint/2010/main" val="4063060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a:extLst>
              <a:ext uri="{FF2B5EF4-FFF2-40B4-BE49-F238E27FC236}">
                <a16:creationId xmlns:a16="http://schemas.microsoft.com/office/drawing/2014/main" id="{3D3B6880-ED74-4171-B6A9-2B33E47689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2DB91EDC-99A7-4B55-9F26-543396C2E1AE}" type="slidenum">
              <a:rPr lang="ar-SA" altLang="en-US" sz="1244">
                <a:solidFill>
                  <a:srgbClr val="F8F8F8"/>
                </a:solidFill>
                <a:latin typeface="Times New Roman" panose="02020603050405020304" pitchFamily="18" charset="0"/>
                <a:ea typeface="+mn-ea"/>
              </a:rPr>
              <a:pPr defTabSz="812810">
                <a:spcBef>
                  <a:spcPct val="0"/>
                </a:spcBef>
                <a:buClrTx/>
                <a:buNone/>
              </a:pPr>
              <a:t>74</a:t>
            </a:fld>
            <a:endParaRPr lang="en-US" altLang="en-US" sz="1244">
              <a:solidFill>
                <a:srgbClr val="F8F8F8"/>
              </a:solidFill>
              <a:latin typeface="Times New Roman" panose="02020603050405020304" pitchFamily="18" charset="0"/>
              <a:ea typeface="+mn-ea"/>
            </a:endParaRPr>
          </a:p>
        </p:txBody>
      </p:sp>
      <p:sp>
        <p:nvSpPr>
          <p:cNvPr id="73731" name="Rectangle 2">
            <a:extLst>
              <a:ext uri="{FF2B5EF4-FFF2-40B4-BE49-F238E27FC236}">
                <a16:creationId xmlns:a16="http://schemas.microsoft.com/office/drawing/2014/main" id="{8315A04C-2502-4028-8E0D-67CAD3E5A7C4}"/>
              </a:ext>
            </a:extLst>
          </p:cNvPr>
          <p:cNvSpPr>
            <a:spLocks noGrp="1" noChangeArrowheads="1"/>
          </p:cNvSpPr>
          <p:nvPr>
            <p:ph type="title"/>
          </p:nvPr>
        </p:nvSpPr>
        <p:spPr>
          <a:xfrm>
            <a:off x="33867" y="448734"/>
            <a:ext cx="8669867" cy="880533"/>
          </a:xfrm>
        </p:spPr>
        <p:txBody>
          <a:bodyPr/>
          <a:lstStyle/>
          <a:p>
            <a:pPr algn="ctr" eaLnBrk="1" hangingPunct="1"/>
            <a:r>
              <a:rPr lang="en-US" altLang="en-US" sz="2844" b="1" dirty="0">
                <a:solidFill>
                  <a:srgbClr val="990033"/>
                </a:solidFill>
              </a:rPr>
              <a:t> </a:t>
            </a:r>
            <a:r>
              <a:rPr lang="en-US" altLang="en-US" sz="2844" b="1" dirty="0" err="1">
                <a:solidFill>
                  <a:srgbClr val="990033"/>
                </a:solidFill>
              </a:rPr>
              <a:t>Bempedoic</a:t>
            </a:r>
            <a:r>
              <a:rPr lang="en-US" altLang="en-US" sz="2844" b="1" dirty="0">
                <a:solidFill>
                  <a:srgbClr val="990033"/>
                </a:solidFill>
              </a:rPr>
              <a:t> Acid</a:t>
            </a:r>
          </a:p>
        </p:txBody>
      </p:sp>
      <p:sp>
        <p:nvSpPr>
          <p:cNvPr id="32772" name="Rectangle 3">
            <a:extLst>
              <a:ext uri="{FF2B5EF4-FFF2-40B4-BE49-F238E27FC236}">
                <a16:creationId xmlns:a16="http://schemas.microsoft.com/office/drawing/2014/main" id="{ED9B1829-C0CC-427E-B376-B9D36913A3F1}"/>
              </a:ext>
            </a:extLst>
          </p:cNvPr>
          <p:cNvSpPr>
            <a:spLocks noGrp="1" noChangeArrowheads="1"/>
          </p:cNvSpPr>
          <p:nvPr>
            <p:ph type="body" idx="1"/>
          </p:nvPr>
        </p:nvSpPr>
        <p:spPr>
          <a:xfrm>
            <a:off x="508000" y="1464733"/>
            <a:ext cx="8195733" cy="4809067"/>
          </a:xfrm>
        </p:spPr>
        <p:txBody>
          <a:bodyPr/>
          <a:lstStyle/>
          <a:p>
            <a:pPr marL="0" indent="0" eaLnBrk="1" hangingPunct="1">
              <a:lnSpc>
                <a:spcPct val="80000"/>
              </a:lnSpc>
              <a:buNone/>
              <a:defRPr/>
            </a:pPr>
            <a:r>
              <a:rPr lang="en-US" sz="2133" u="sng" dirty="0">
                <a:solidFill>
                  <a:srgbClr val="990033"/>
                </a:solidFill>
              </a:rPr>
              <a:t>Mode of action: </a:t>
            </a:r>
          </a:p>
          <a:p>
            <a:pPr eaLnBrk="1" hangingPunct="1">
              <a:lnSpc>
                <a:spcPct val="80000"/>
              </a:lnSpc>
              <a:buFont typeface="Wingdings" panose="05000000000000000000" pitchFamily="2" charset="2"/>
              <a:buChar char="§"/>
              <a:defRPr/>
            </a:pPr>
            <a:r>
              <a:rPr lang="en-US" sz="2133" dirty="0">
                <a:solidFill>
                  <a:srgbClr val="232323"/>
                </a:solidFill>
              </a:rPr>
              <a:t>Inhibits adenosine triphosphate (ATP) citrate lyase, an enzyme upstream of 3-hydroxy-3methylglutarly-CoA reductase</a:t>
            </a:r>
            <a:r>
              <a:rPr lang="en-US" sz="2133" dirty="0">
                <a:solidFill>
                  <a:schemeClr val="bg1"/>
                </a:solidFill>
              </a:rPr>
              <a:t> leading to decreased cholesterol synthesis and increased LDL-R </a:t>
            </a:r>
          </a:p>
          <a:p>
            <a:pPr eaLnBrk="1" hangingPunct="1">
              <a:lnSpc>
                <a:spcPct val="80000"/>
              </a:lnSpc>
              <a:buFont typeface="Wingdings" panose="05000000000000000000" pitchFamily="2" charset="2"/>
              <a:buChar char="§"/>
              <a:defRPr/>
            </a:pPr>
            <a:endParaRPr lang="en-US" sz="2133" dirty="0">
              <a:solidFill>
                <a:schemeClr val="bg1"/>
              </a:solidFill>
            </a:endParaRPr>
          </a:p>
          <a:p>
            <a:pPr eaLnBrk="1" hangingPunct="1">
              <a:lnSpc>
                <a:spcPct val="80000"/>
              </a:lnSpc>
              <a:buFont typeface="Wingdings" panose="05000000000000000000" pitchFamily="2" charset="2"/>
              <a:buChar char="§"/>
              <a:defRPr/>
            </a:pPr>
            <a:r>
              <a:rPr lang="en-US" sz="2133" dirty="0">
                <a:solidFill>
                  <a:schemeClr val="bg1"/>
                </a:solidFill>
              </a:rPr>
              <a:t>When used in patients on maximally tolerated doses of statins, it reduced LDL-C by an additional 17%</a:t>
            </a:r>
          </a:p>
          <a:p>
            <a:pPr marL="0" indent="0" eaLnBrk="1" hangingPunct="1">
              <a:lnSpc>
                <a:spcPct val="80000"/>
              </a:lnSpc>
              <a:buNone/>
              <a:defRPr/>
            </a:pPr>
            <a:endParaRPr lang="en-US" sz="2133" u="sng" dirty="0">
              <a:solidFill>
                <a:srgbClr val="990033"/>
              </a:solidFill>
            </a:endParaRPr>
          </a:p>
          <a:p>
            <a:pPr marL="0" indent="0" eaLnBrk="1" hangingPunct="1">
              <a:lnSpc>
                <a:spcPct val="80000"/>
              </a:lnSpc>
              <a:buNone/>
              <a:defRPr/>
            </a:pPr>
            <a:r>
              <a:rPr lang="en-US" sz="2133" u="sng" dirty="0">
                <a:solidFill>
                  <a:srgbClr val="990033"/>
                </a:solidFill>
              </a:rPr>
              <a:t>Indication: </a:t>
            </a:r>
          </a:p>
          <a:p>
            <a:pPr marL="0" indent="0" eaLnBrk="1" hangingPunct="1">
              <a:lnSpc>
                <a:spcPct val="80000"/>
              </a:lnSpc>
              <a:buNone/>
              <a:defRPr/>
            </a:pPr>
            <a:r>
              <a:rPr lang="en-US" sz="2133" dirty="0">
                <a:solidFill>
                  <a:schemeClr val="bg1"/>
                </a:solidFill>
              </a:rPr>
              <a:t>as an adjunct to diet and maximally tolerated doses of statins in patients who require additional lowering of LDL-C in:</a:t>
            </a:r>
          </a:p>
          <a:p>
            <a:pPr eaLnBrk="1" hangingPunct="1">
              <a:lnSpc>
                <a:spcPct val="80000"/>
              </a:lnSpc>
              <a:buFont typeface="Wingdings" pitchFamily="2" charset="2"/>
              <a:buChar char="§"/>
              <a:defRPr/>
            </a:pPr>
            <a:r>
              <a:rPr lang="en-US" sz="2133" dirty="0">
                <a:solidFill>
                  <a:schemeClr val="bg1"/>
                </a:solidFill>
              </a:rPr>
              <a:t>Heterozygous familial hypercholesterolemia or</a:t>
            </a:r>
          </a:p>
          <a:p>
            <a:pPr eaLnBrk="1" hangingPunct="1">
              <a:lnSpc>
                <a:spcPct val="80000"/>
              </a:lnSpc>
              <a:buFont typeface="Wingdings" pitchFamily="2" charset="2"/>
              <a:buChar char="§"/>
              <a:defRPr/>
            </a:pPr>
            <a:r>
              <a:rPr lang="en-US" sz="2133" dirty="0">
                <a:solidFill>
                  <a:schemeClr val="bg1"/>
                </a:solidFill>
              </a:rPr>
              <a:t>Established atherosclerotic cardiovascular disease </a:t>
            </a:r>
          </a:p>
          <a:p>
            <a:pPr eaLnBrk="1" hangingPunct="1">
              <a:lnSpc>
                <a:spcPct val="80000"/>
              </a:lnSpc>
              <a:buFont typeface="Wingdings" pitchFamily="2" charset="2"/>
              <a:buChar char="§"/>
              <a:defRPr/>
            </a:pPr>
            <a:endParaRPr lang="en-US" sz="2133" dirty="0">
              <a:solidFill>
                <a:schemeClr val="bg1"/>
              </a:solidFill>
            </a:endParaRPr>
          </a:p>
          <a:p>
            <a:pPr marL="0" indent="0" eaLnBrk="1" hangingPunct="1">
              <a:lnSpc>
                <a:spcPct val="80000"/>
              </a:lnSpc>
              <a:buNone/>
              <a:defRPr/>
            </a:pPr>
            <a:r>
              <a:rPr lang="en-US" sz="2133" u="sng" dirty="0">
                <a:solidFill>
                  <a:srgbClr val="990033"/>
                </a:solidFill>
              </a:rPr>
              <a:t>PK:</a:t>
            </a:r>
            <a:r>
              <a:rPr lang="en-US" sz="2133" dirty="0">
                <a:solidFill>
                  <a:srgbClr val="990033"/>
                </a:solidFill>
              </a:rPr>
              <a:t> </a:t>
            </a:r>
            <a:r>
              <a:rPr lang="en-US" sz="2133" dirty="0">
                <a:solidFill>
                  <a:schemeClr val="bg1"/>
                </a:solidFill>
              </a:rPr>
              <a:t>Orally 180 mg OD  </a:t>
            </a:r>
          </a:p>
          <a:p>
            <a:pPr marL="0" indent="0" eaLnBrk="1" hangingPunct="1">
              <a:lnSpc>
                <a:spcPct val="80000"/>
              </a:lnSpc>
              <a:buNone/>
              <a:defRPr/>
            </a:pPr>
            <a:endParaRPr lang="en-US" sz="2133" dirty="0">
              <a:solidFill>
                <a:schemeClr val="bg1"/>
              </a:solidFill>
            </a:endParaRPr>
          </a:p>
          <a:p>
            <a:pPr marL="0" indent="0" eaLnBrk="1" hangingPunct="1">
              <a:lnSpc>
                <a:spcPct val="80000"/>
              </a:lnSpc>
              <a:buNone/>
              <a:defRPr/>
            </a:pPr>
            <a:endParaRPr lang="en-US" sz="2133" dirty="0">
              <a:solidFill>
                <a:schemeClr val="bg1"/>
              </a:solidFill>
            </a:endParaRPr>
          </a:p>
        </p:txBody>
      </p:sp>
    </p:spTree>
    <p:extLst>
      <p:ext uri="{BB962C8B-B14F-4D97-AF65-F5344CB8AC3E}">
        <p14:creationId xmlns:p14="http://schemas.microsoft.com/office/powerpoint/2010/main" val="33077029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1E61A2-42CB-4FA2-9A53-CE9E0206544E}"/>
              </a:ext>
            </a:extLst>
          </p:cNvPr>
          <p:cNvSpPr>
            <a:spLocks noGrp="1"/>
          </p:cNvSpPr>
          <p:nvPr>
            <p:ph type="ftr" sz="quarter" idx="11"/>
          </p:nvPr>
        </p:nvSpPr>
        <p:spPr/>
        <p:txBody>
          <a:bodyPr/>
          <a:lstStyle/>
          <a:p>
            <a:pPr defTabSz="812810">
              <a:defRPr/>
            </a:pPr>
            <a:r>
              <a:rPr lang="en-US">
                <a:solidFill>
                  <a:srgbClr val="F8F8F8"/>
                </a:solidFill>
                <a:latin typeface="Times New Roman" panose="02020603050405020304" pitchFamily="18" charset="0"/>
                <a:ea typeface="+mn-ea"/>
              </a:rPr>
              <a:t>MQ, Jan 2021</a:t>
            </a:r>
          </a:p>
        </p:txBody>
      </p:sp>
      <p:sp>
        <p:nvSpPr>
          <p:cNvPr id="3" name="Slide Number Placeholder 2">
            <a:extLst>
              <a:ext uri="{FF2B5EF4-FFF2-40B4-BE49-F238E27FC236}">
                <a16:creationId xmlns:a16="http://schemas.microsoft.com/office/drawing/2014/main" id="{FF3C79A6-F86D-4BFC-ADFB-BC7096DC3909}"/>
              </a:ext>
            </a:extLst>
          </p:cNvPr>
          <p:cNvSpPr>
            <a:spLocks noGrp="1"/>
          </p:cNvSpPr>
          <p:nvPr>
            <p:ph type="sldNum" sz="quarter" idx="12"/>
          </p:nvPr>
        </p:nvSpPr>
        <p:spPr/>
        <p:txBody>
          <a:bodyPr/>
          <a:lstStyle/>
          <a:p>
            <a:pPr defTabSz="812810"/>
            <a:fld id="{85FD11A2-629B-495D-808F-97EBED8C0B9E}" type="slidenum">
              <a:rPr lang="ar-SA" altLang="en-US">
                <a:solidFill>
                  <a:srgbClr val="F8F8F8"/>
                </a:solidFill>
                <a:latin typeface="Times New Roman" panose="02020603050405020304" pitchFamily="18" charset="0"/>
                <a:ea typeface="+mn-ea"/>
              </a:rPr>
              <a:pPr defTabSz="812810"/>
              <a:t>75</a:t>
            </a:fld>
            <a:endParaRPr lang="en-US" altLang="en-US">
              <a:solidFill>
                <a:srgbClr val="F8F8F8"/>
              </a:solidFill>
              <a:latin typeface="Times New Roman" panose="02020603050405020304" pitchFamily="18" charset="0"/>
              <a:ea typeface="+mn-ea"/>
            </a:endParaRPr>
          </a:p>
        </p:txBody>
      </p:sp>
      <p:pic>
        <p:nvPicPr>
          <p:cNvPr id="14338" name="Picture 2">
            <a:extLst>
              <a:ext uri="{FF2B5EF4-FFF2-40B4-BE49-F238E27FC236}">
                <a16:creationId xmlns:a16="http://schemas.microsoft.com/office/drawing/2014/main" id="{2D1DEB92-0366-4E74-BA4F-C9ADFF7E0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34" y="1261533"/>
            <a:ext cx="7888941"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265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a:extLst>
              <a:ext uri="{FF2B5EF4-FFF2-40B4-BE49-F238E27FC236}">
                <a16:creationId xmlns:a16="http://schemas.microsoft.com/office/drawing/2014/main" id="{3D3B6880-ED74-4171-B6A9-2B33E47689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2DB91EDC-99A7-4B55-9F26-543396C2E1AE}" type="slidenum">
              <a:rPr lang="ar-SA" altLang="en-US" sz="1244">
                <a:solidFill>
                  <a:srgbClr val="F8F8F8"/>
                </a:solidFill>
                <a:latin typeface="Times New Roman" panose="02020603050405020304" pitchFamily="18" charset="0"/>
                <a:ea typeface="+mn-ea"/>
              </a:rPr>
              <a:pPr defTabSz="812810">
                <a:spcBef>
                  <a:spcPct val="0"/>
                </a:spcBef>
                <a:buClrTx/>
                <a:buNone/>
              </a:pPr>
              <a:t>76</a:t>
            </a:fld>
            <a:endParaRPr lang="en-US" altLang="en-US" sz="1244">
              <a:solidFill>
                <a:srgbClr val="F8F8F8"/>
              </a:solidFill>
              <a:latin typeface="Times New Roman" panose="02020603050405020304" pitchFamily="18" charset="0"/>
              <a:ea typeface="+mn-ea"/>
            </a:endParaRPr>
          </a:p>
        </p:txBody>
      </p:sp>
      <p:sp>
        <p:nvSpPr>
          <p:cNvPr id="73731" name="Rectangle 2">
            <a:extLst>
              <a:ext uri="{FF2B5EF4-FFF2-40B4-BE49-F238E27FC236}">
                <a16:creationId xmlns:a16="http://schemas.microsoft.com/office/drawing/2014/main" id="{8315A04C-2502-4028-8E0D-67CAD3E5A7C4}"/>
              </a:ext>
            </a:extLst>
          </p:cNvPr>
          <p:cNvSpPr>
            <a:spLocks noGrp="1" noChangeArrowheads="1"/>
          </p:cNvSpPr>
          <p:nvPr>
            <p:ph type="title"/>
          </p:nvPr>
        </p:nvSpPr>
        <p:spPr>
          <a:xfrm>
            <a:off x="33867" y="584200"/>
            <a:ext cx="8669867" cy="880533"/>
          </a:xfrm>
        </p:spPr>
        <p:txBody>
          <a:bodyPr/>
          <a:lstStyle/>
          <a:p>
            <a:pPr algn="ctr" eaLnBrk="1" hangingPunct="1"/>
            <a:r>
              <a:rPr lang="en-US" altLang="en-US" sz="2844" b="1" dirty="0">
                <a:solidFill>
                  <a:srgbClr val="990033"/>
                </a:solidFill>
              </a:rPr>
              <a:t> </a:t>
            </a:r>
            <a:r>
              <a:rPr lang="en-US" altLang="en-US" sz="2844" b="1" dirty="0" err="1">
                <a:solidFill>
                  <a:srgbClr val="990033"/>
                </a:solidFill>
              </a:rPr>
              <a:t>Bempedoic</a:t>
            </a:r>
            <a:r>
              <a:rPr lang="en-US" altLang="en-US" sz="2844" b="1" dirty="0">
                <a:solidFill>
                  <a:srgbClr val="990033"/>
                </a:solidFill>
              </a:rPr>
              <a:t> Acid</a:t>
            </a:r>
          </a:p>
        </p:txBody>
      </p:sp>
      <p:sp>
        <p:nvSpPr>
          <p:cNvPr id="32772" name="Rectangle 3">
            <a:extLst>
              <a:ext uri="{FF2B5EF4-FFF2-40B4-BE49-F238E27FC236}">
                <a16:creationId xmlns:a16="http://schemas.microsoft.com/office/drawing/2014/main" id="{ED9B1829-C0CC-427E-B376-B9D36913A3F1}"/>
              </a:ext>
            </a:extLst>
          </p:cNvPr>
          <p:cNvSpPr>
            <a:spLocks noGrp="1" noChangeArrowheads="1"/>
          </p:cNvSpPr>
          <p:nvPr>
            <p:ph type="body" idx="1"/>
          </p:nvPr>
        </p:nvSpPr>
        <p:spPr>
          <a:xfrm>
            <a:off x="508000" y="1803400"/>
            <a:ext cx="8195733" cy="4809067"/>
          </a:xfrm>
        </p:spPr>
        <p:txBody>
          <a:bodyPr/>
          <a:lstStyle/>
          <a:p>
            <a:pPr marL="0" indent="0" eaLnBrk="1" hangingPunct="1">
              <a:lnSpc>
                <a:spcPct val="80000"/>
              </a:lnSpc>
              <a:buNone/>
              <a:defRPr/>
            </a:pPr>
            <a:r>
              <a:rPr lang="en-US" sz="2133" u="sng" dirty="0">
                <a:solidFill>
                  <a:srgbClr val="990033"/>
                </a:solidFill>
              </a:rPr>
              <a:t>SEs and caution:</a:t>
            </a:r>
            <a:r>
              <a:rPr lang="en-US" sz="2133" dirty="0">
                <a:solidFill>
                  <a:srgbClr val="990033"/>
                </a:solidFill>
              </a:rPr>
              <a:t> </a:t>
            </a:r>
            <a:endParaRPr lang="en-US" sz="2133" dirty="0">
              <a:solidFill>
                <a:schemeClr val="bg1"/>
              </a:solidFill>
            </a:endParaRPr>
          </a:p>
          <a:p>
            <a:pPr eaLnBrk="1" hangingPunct="1">
              <a:lnSpc>
                <a:spcPct val="80000"/>
              </a:lnSpc>
              <a:buFont typeface="Wingdings" panose="05000000000000000000" pitchFamily="2" charset="2"/>
              <a:buChar char="§"/>
              <a:defRPr/>
            </a:pPr>
            <a:r>
              <a:rPr lang="en-US" sz="2133" dirty="0">
                <a:solidFill>
                  <a:schemeClr val="bg1"/>
                </a:solidFill>
              </a:rPr>
              <a:t>Hyperuricemia and gout (dose related) - common</a:t>
            </a:r>
          </a:p>
          <a:p>
            <a:pPr lvl="1" eaLnBrk="1" hangingPunct="1">
              <a:lnSpc>
                <a:spcPct val="80000"/>
              </a:lnSpc>
              <a:buFont typeface="Wingdings" panose="05000000000000000000" pitchFamily="2" charset="2"/>
              <a:buChar char="Ø"/>
              <a:defRPr/>
            </a:pPr>
            <a:r>
              <a:rPr lang="en-US" sz="2133" dirty="0">
                <a:solidFill>
                  <a:schemeClr val="bg1"/>
                </a:solidFill>
              </a:rPr>
              <a:t>Occur within the first 4 weeks of treatment and may persist</a:t>
            </a:r>
          </a:p>
          <a:p>
            <a:pPr marL="406405" lvl="1" indent="0" eaLnBrk="1" hangingPunct="1">
              <a:lnSpc>
                <a:spcPct val="80000"/>
              </a:lnSpc>
              <a:buNone/>
              <a:defRPr/>
            </a:pPr>
            <a:r>
              <a:rPr lang="en-US" sz="2133" dirty="0">
                <a:solidFill>
                  <a:schemeClr val="bg1"/>
                </a:solidFill>
              </a:rPr>
              <a:t> </a:t>
            </a:r>
          </a:p>
          <a:p>
            <a:pPr lvl="1" eaLnBrk="1" hangingPunct="1">
              <a:lnSpc>
                <a:spcPct val="80000"/>
              </a:lnSpc>
              <a:buFont typeface="Wingdings" panose="05000000000000000000" pitchFamily="2" charset="2"/>
              <a:buChar char="Ø"/>
              <a:defRPr/>
            </a:pPr>
            <a:r>
              <a:rPr lang="en-US" sz="2133" dirty="0">
                <a:solidFill>
                  <a:schemeClr val="bg1"/>
                </a:solidFill>
              </a:rPr>
              <a:t>Risk higher in patients with prior history of gout	</a:t>
            </a:r>
          </a:p>
          <a:p>
            <a:pPr marL="406405" lvl="1" indent="0" eaLnBrk="1" hangingPunct="1">
              <a:lnSpc>
                <a:spcPct val="80000"/>
              </a:lnSpc>
              <a:buNone/>
              <a:defRPr/>
            </a:pPr>
            <a:endParaRPr lang="en-US" sz="2133" dirty="0">
              <a:solidFill>
                <a:schemeClr val="bg1"/>
              </a:solidFill>
            </a:endParaRPr>
          </a:p>
          <a:p>
            <a:pPr lvl="1" eaLnBrk="1" hangingPunct="1">
              <a:lnSpc>
                <a:spcPct val="80000"/>
              </a:lnSpc>
              <a:buFont typeface="Wingdings" panose="05000000000000000000" pitchFamily="2" charset="2"/>
              <a:buChar char="Ø"/>
              <a:defRPr/>
            </a:pPr>
            <a:r>
              <a:rPr lang="en-US" sz="2133" dirty="0">
                <a:solidFill>
                  <a:srgbClr val="232323"/>
                </a:solidFill>
              </a:rPr>
              <a:t>Measure serum uric acid and stabilize patients with active gout before starting </a:t>
            </a:r>
            <a:r>
              <a:rPr lang="en-US" sz="2133" dirty="0" err="1">
                <a:solidFill>
                  <a:srgbClr val="232323"/>
                </a:solidFill>
              </a:rPr>
              <a:t>bempedoic</a:t>
            </a:r>
            <a:r>
              <a:rPr lang="en-US" sz="2133" dirty="0">
                <a:solidFill>
                  <a:srgbClr val="232323"/>
                </a:solidFill>
              </a:rPr>
              <a:t> acid</a:t>
            </a:r>
          </a:p>
          <a:p>
            <a:pPr eaLnBrk="1" hangingPunct="1">
              <a:lnSpc>
                <a:spcPct val="80000"/>
              </a:lnSpc>
              <a:buFont typeface="Wingdings" panose="05000000000000000000" pitchFamily="2" charset="2"/>
              <a:buChar char="§"/>
              <a:defRPr/>
            </a:pPr>
            <a:endParaRPr lang="en-US" sz="2133" dirty="0">
              <a:solidFill>
                <a:srgbClr val="232323"/>
              </a:solidFill>
            </a:endParaRPr>
          </a:p>
          <a:p>
            <a:pPr eaLnBrk="1" hangingPunct="1">
              <a:lnSpc>
                <a:spcPct val="80000"/>
              </a:lnSpc>
              <a:buFont typeface="Wingdings" panose="05000000000000000000" pitchFamily="2" charset="2"/>
              <a:buChar char="§"/>
              <a:defRPr/>
            </a:pPr>
            <a:r>
              <a:rPr lang="en-US" sz="2133" dirty="0">
                <a:solidFill>
                  <a:srgbClr val="232323"/>
                </a:solidFill>
              </a:rPr>
              <a:t>Leukopenia, back pain, abdominal pain - occasionally </a:t>
            </a:r>
            <a:endParaRPr lang="en-US" sz="2133" dirty="0">
              <a:solidFill>
                <a:schemeClr val="bg1"/>
              </a:solidFill>
            </a:endParaRPr>
          </a:p>
          <a:p>
            <a:pPr eaLnBrk="1" hangingPunct="1">
              <a:lnSpc>
                <a:spcPct val="80000"/>
              </a:lnSpc>
              <a:buFont typeface="Wingdings" panose="05000000000000000000" pitchFamily="2" charset="2"/>
              <a:buChar char="§"/>
              <a:defRPr/>
            </a:pPr>
            <a:endParaRPr lang="en-US" sz="2133" dirty="0">
              <a:solidFill>
                <a:srgbClr val="232323"/>
              </a:solidFill>
            </a:endParaRPr>
          </a:p>
          <a:p>
            <a:pPr eaLnBrk="1" hangingPunct="1">
              <a:lnSpc>
                <a:spcPct val="80000"/>
              </a:lnSpc>
              <a:buFont typeface="Wingdings" panose="05000000000000000000" pitchFamily="2" charset="2"/>
              <a:buChar char="§"/>
              <a:defRPr/>
            </a:pPr>
            <a:r>
              <a:rPr lang="en-US" sz="2133" dirty="0">
                <a:solidFill>
                  <a:srgbClr val="232323"/>
                </a:solidFill>
              </a:rPr>
              <a:t>Tendon rupture or injury – rarely</a:t>
            </a:r>
          </a:p>
        </p:txBody>
      </p:sp>
    </p:spTree>
    <p:extLst>
      <p:ext uri="{BB962C8B-B14F-4D97-AF65-F5344CB8AC3E}">
        <p14:creationId xmlns:p14="http://schemas.microsoft.com/office/powerpoint/2010/main" val="700419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6D2BA7-E471-1F10-6D86-97F860AE5524}"/>
              </a:ext>
            </a:extLst>
          </p:cNvPr>
          <p:cNvSpPr>
            <a:spLocks noGrp="1"/>
          </p:cNvSpPr>
          <p:nvPr>
            <p:ph type="ftr" sz="quarter" idx="11"/>
          </p:nvPr>
        </p:nvSpPr>
        <p:spPr/>
        <p:txBody>
          <a:bodyPr/>
          <a:lstStyle/>
          <a:p>
            <a:pPr>
              <a:defRPr/>
            </a:pPr>
            <a:r>
              <a:rPr lang="en-US"/>
              <a:t>MQ, Jan 2021</a:t>
            </a:r>
          </a:p>
        </p:txBody>
      </p:sp>
      <p:sp>
        <p:nvSpPr>
          <p:cNvPr id="5" name="Slide Number Placeholder 4">
            <a:extLst>
              <a:ext uri="{FF2B5EF4-FFF2-40B4-BE49-F238E27FC236}">
                <a16:creationId xmlns:a16="http://schemas.microsoft.com/office/drawing/2014/main" id="{CE285326-47A6-AE85-1479-648788D98F96}"/>
              </a:ext>
            </a:extLst>
          </p:cNvPr>
          <p:cNvSpPr>
            <a:spLocks noGrp="1"/>
          </p:cNvSpPr>
          <p:nvPr>
            <p:ph type="sldNum" sz="quarter" idx="12"/>
          </p:nvPr>
        </p:nvSpPr>
        <p:spPr/>
        <p:txBody>
          <a:bodyPr/>
          <a:lstStyle/>
          <a:p>
            <a:fld id="{E573ED85-AE07-4C3C-A685-6549A2AB52B9}" type="slidenum">
              <a:rPr lang="ar-SA" altLang="en-US" smtClean="0"/>
              <a:pPr/>
              <a:t>77</a:t>
            </a:fld>
            <a:endParaRPr lang="en-US" altLang="en-US"/>
          </a:p>
        </p:txBody>
      </p:sp>
      <p:pic>
        <p:nvPicPr>
          <p:cNvPr id="6146" name="Picture 2">
            <a:extLst>
              <a:ext uri="{FF2B5EF4-FFF2-40B4-BE49-F238E27FC236}">
                <a16:creationId xmlns:a16="http://schemas.microsoft.com/office/drawing/2014/main" id="{9B716E3C-B713-91EF-BACB-A6D2DCC7F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26590"/>
            <a:ext cx="7924800" cy="310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0108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a:extLst>
              <a:ext uri="{FF2B5EF4-FFF2-40B4-BE49-F238E27FC236}">
                <a16:creationId xmlns:a16="http://schemas.microsoft.com/office/drawing/2014/main" id="{3D3B6880-ED74-4171-B6A9-2B33E47689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2DB91EDC-99A7-4B55-9F26-543396C2E1AE}" type="slidenum">
              <a:rPr lang="ar-SA" altLang="en-US" sz="1244">
                <a:solidFill>
                  <a:srgbClr val="F8F8F8"/>
                </a:solidFill>
                <a:latin typeface="Times New Roman" panose="02020603050405020304" pitchFamily="18" charset="0"/>
                <a:ea typeface="+mn-ea"/>
              </a:rPr>
              <a:pPr defTabSz="812810">
                <a:spcBef>
                  <a:spcPct val="0"/>
                </a:spcBef>
                <a:buClrTx/>
                <a:buNone/>
              </a:pPr>
              <a:t>78</a:t>
            </a:fld>
            <a:endParaRPr lang="en-US" altLang="en-US" sz="1244">
              <a:solidFill>
                <a:srgbClr val="F8F8F8"/>
              </a:solidFill>
              <a:latin typeface="Times New Roman" panose="02020603050405020304" pitchFamily="18" charset="0"/>
              <a:ea typeface="+mn-ea"/>
            </a:endParaRPr>
          </a:p>
        </p:txBody>
      </p:sp>
      <p:sp>
        <p:nvSpPr>
          <p:cNvPr id="73731" name="Rectangle 2">
            <a:extLst>
              <a:ext uri="{FF2B5EF4-FFF2-40B4-BE49-F238E27FC236}">
                <a16:creationId xmlns:a16="http://schemas.microsoft.com/office/drawing/2014/main" id="{8315A04C-2502-4028-8E0D-67CAD3E5A7C4}"/>
              </a:ext>
            </a:extLst>
          </p:cNvPr>
          <p:cNvSpPr>
            <a:spLocks noGrp="1" noChangeArrowheads="1"/>
          </p:cNvSpPr>
          <p:nvPr>
            <p:ph type="title"/>
          </p:nvPr>
        </p:nvSpPr>
        <p:spPr>
          <a:xfrm>
            <a:off x="33867" y="448734"/>
            <a:ext cx="8669867" cy="880533"/>
          </a:xfrm>
        </p:spPr>
        <p:txBody>
          <a:bodyPr/>
          <a:lstStyle/>
          <a:p>
            <a:pPr algn="ctr" eaLnBrk="1" hangingPunct="1"/>
            <a:r>
              <a:rPr lang="en-US" altLang="en-US" sz="2844" b="1" dirty="0">
                <a:solidFill>
                  <a:srgbClr val="C00000"/>
                </a:solidFill>
              </a:rPr>
              <a:t> </a:t>
            </a:r>
            <a:r>
              <a:rPr lang="en-US" altLang="en-US" sz="2844" b="1" dirty="0" err="1">
                <a:solidFill>
                  <a:srgbClr val="C00000"/>
                </a:solidFill>
              </a:rPr>
              <a:t>Lomitapide</a:t>
            </a:r>
            <a:endParaRPr lang="en-US" altLang="en-US" sz="2844" b="1" dirty="0">
              <a:solidFill>
                <a:srgbClr val="C00000"/>
              </a:solidFill>
            </a:endParaRPr>
          </a:p>
        </p:txBody>
      </p:sp>
      <p:sp>
        <p:nvSpPr>
          <p:cNvPr id="32772" name="Rectangle 3">
            <a:extLst>
              <a:ext uri="{FF2B5EF4-FFF2-40B4-BE49-F238E27FC236}">
                <a16:creationId xmlns:a16="http://schemas.microsoft.com/office/drawing/2014/main" id="{ED9B1829-C0CC-427E-B376-B9D36913A3F1}"/>
              </a:ext>
            </a:extLst>
          </p:cNvPr>
          <p:cNvSpPr>
            <a:spLocks noGrp="1" noChangeArrowheads="1"/>
          </p:cNvSpPr>
          <p:nvPr>
            <p:ph type="body" idx="1"/>
          </p:nvPr>
        </p:nvSpPr>
        <p:spPr>
          <a:xfrm>
            <a:off x="508000" y="1464733"/>
            <a:ext cx="8195733" cy="4809067"/>
          </a:xfrm>
        </p:spPr>
        <p:txBody>
          <a:bodyPr/>
          <a:lstStyle/>
          <a:p>
            <a:pPr marL="0" indent="0" eaLnBrk="1" hangingPunct="1">
              <a:lnSpc>
                <a:spcPct val="80000"/>
              </a:lnSpc>
              <a:buNone/>
              <a:defRPr/>
            </a:pPr>
            <a:r>
              <a:rPr lang="en-US" sz="2133" u="sng" dirty="0">
                <a:solidFill>
                  <a:srgbClr val="C00000"/>
                </a:solidFill>
              </a:rPr>
              <a:t>Mode of action: </a:t>
            </a:r>
          </a:p>
          <a:p>
            <a:pPr eaLnBrk="1" hangingPunct="1">
              <a:lnSpc>
                <a:spcPct val="80000"/>
              </a:lnSpc>
              <a:buFont typeface="Wingdings" panose="05000000000000000000" pitchFamily="2" charset="2"/>
              <a:buChar char="§"/>
              <a:defRPr/>
            </a:pPr>
            <a:r>
              <a:rPr lang="en-US" sz="2133" dirty="0">
                <a:solidFill>
                  <a:schemeClr val="bg1"/>
                </a:solidFill>
              </a:rPr>
              <a:t>Inhibits microsomal triglyceride transfer protein resulting in less VLDL and chylomicron secretion to bloodstream leading to a reduction in plasma LDL-C, TC, apo-B and non-HDL lipoproteins. </a:t>
            </a:r>
          </a:p>
          <a:p>
            <a:pPr eaLnBrk="1" hangingPunct="1">
              <a:lnSpc>
                <a:spcPct val="80000"/>
              </a:lnSpc>
              <a:buFont typeface="Wingdings" panose="05000000000000000000" pitchFamily="2" charset="2"/>
              <a:buChar char="§"/>
              <a:defRPr/>
            </a:pPr>
            <a:r>
              <a:rPr lang="en-US" sz="2133" dirty="0">
                <a:solidFill>
                  <a:schemeClr val="bg1"/>
                </a:solidFill>
              </a:rPr>
              <a:t>Reduces LDL-C by up to 50%  </a:t>
            </a:r>
          </a:p>
          <a:p>
            <a:pPr marL="0" indent="0" eaLnBrk="1" hangingPunct="1">
              <a:lnSpc>
                <a:spcPct val="80000"/>
              </a:lnSpc>
              <a:buNone/>
              <a:defRPr/>
            </a:pPr>
            <a:r>
              <a:rPr lang="en-US" sz="2133" u="sng" dirty="0">
                <a:solidFill>
                  <a:srgbClr val="C00000"/>
                </a:solidFill>
              </a:rPr>
              <a:t>Indication: </a:t>
            </a:r>
          </a:p>
          <a:p>
            <a:pPr eaLnBrk="1" hangingPunct="1">
              <a:lnSpc>
                <a:spcPct val="80000"/>
              </a:lnSpc>
              <a:buFont typeface="Wingdings" pitchFamily="2" charset="2"/>
              <a:buChar char="§"/>
              <a:defRPr/>
            </a:pPr>
            <a:r>
              <a:rPr lang="en-US" sz="2133" dirty="0">
                <a:solidFill>
                  <a:schemeClr val="bg1"/>
                </a:solidFill>
              </a:rPr>
              <a:t>Homozygous familial hypercholesterolemia as an adjunct to diet and maximal tolerated doses of statins</a:t>
            </a:r>
          </a:p>
          <a:p>
            <a:pPr eaLnBrk="1" hangingPunct="1">
              <a:lnSpc>
                <a:spcPct val="80000"/>
              </a:lnSpc>
              <a:buFont typeface="Wingdings" pitchFamily="2" charset="2"/>
              <a:buChar char="§"/>
              <a:defRPr/>
            </a:pPr>
            <a:endParaRPr lang="en-US" sz="2133" dirty="0">
              <a:solidFill>
                <a:schemeClr val="bg1"/>
              </a:solidFill>
            </a:endParaRPr>
          </a:p>
          <a:p>
            <a:pPr marL="0" indent="0" eaLnBrk="1" hangingPunct="1">
              <a:lnSpc>
                <a:spcPct val="80000"/>
              </a:lnSpc>
              <a:buNone/>
              <a:defRPr/>
            </a:pPr>
            <a:r>
              <a:rPr lang="en-US" sz="2133" u="sng" dirty="0">
                <a:solidFill>
                  <a:srgbClr val="C00000"/>
                </a:solidFill>
              </a:rPr>
              <a:t>PK:</a:t>
            </a:r>
            <a:r>
              <a:rPr lang="en-US" sz="2133" dirty="0">
                <a:solidFill>
                  <a:srgbClr val="C00000"/>
                </a:solidFill>
              </a:rPr>
              <a:t> </a:t>
            </a:r>
            <a:r>
              <a:rPr lang="en-US" sz="2133" dirty="0">
                <a:solidFill>
                  <a:schemeClr val="bg1"/>
                </a:solidFill>
              </a:rPr>
              <a:t>Orally OD without food or 2 hours after an evening meal</a:t>
            </a:r>
          </a:p>
          <a:p>
            <a:pPr marL="0" indent="0" eaLnBrk="1" hangingPunct="1">
              <a:lnSpc>
                <a:spcPct val="80000"/>
              </a:lnSpc>
              <a:buNone/>
              <a:defRPr/>
            </a:pPr>
            <a:endParaRPr lang="en-US" sz="2133" dirty="0">
              <a:solidFill>
                <a:schemeClr val="bg1"/>
              </a:solidFill>
            </a:endParaRPr>
          </a:p>
          <a:p>
            <a:pPr marL="0" indent="0" eaLnBrk="1" hangingPunct="1">
              <a:lnSpc>
                <a:spcPct val="80000"/>
              </a:lnSpc>
              <a:buNone/>
              <a:defRPr/>
            </a:pPr>
            <a:r>
              <a:rPr lang="en-US" sz="2133" u="sng" dirty="0">
                <a:solidFill>
                  <a:srgbClr val="C00000"/>
                </a:solidFill>
              </a:rPr>
              <a:t>SEs and caution:</a:t>
            </a:r>
            <a:r>
              <a:rPr lang="en-US" sz="2133" dirty="0">
                <a:solidFill>
                  <a:schemeClr val="bg1"/>
                </a:solidFill>
              </a:rPr>
              <a:t> (Not used during pregnancy)</a:t>
            </a:r>
          </a:p>
          <a:p>
            <a:pPr eaLnBrk="1" hangingPunct="1">
              <a:lnSpc>
                <a:spcPct val="80000"/>
              </a:lnSpc>
              <a:buFont typeface="Wingdings" panose="05000000000000000000" pitchFamily="2" charset="2"/>
              <a:buChar char="Ø"/>
              <a:defRPr/>
            </a:pPr>
            <a:r>
              <a:rPr lang="en-US" sz="2133" dirty="0">
                <a:solidFill>
                  <a:schemeClr val="bg1"/>
                </a:solidFill>
              </a:rPr>
              <a:t>Diarrhea, abdominal pain, &amp; vomiting. May elevate ALT or AST</a:t>
            </a:r>
          </a:p>
          <a:p>
            <a:pPr eaLnBrk="1" hangingPunct="1">
              <a:lnSpc>
                <a:spcPct val="80000"/>
              </a:lnSpc>
              <a:buFont typeface="Wingdings" panose="05000000000000000000" pitchFamily="2" charset="2"/>
              <a:buChar char="Ø"/>
              <a:defRPr/>
            </a:pPr>
            <a:r>
              <a:rPr lang="en-US" sz="2133" dirty="0">
                <a:solidFill>
                  <a:schemeClr val="bg1"/>
                </a:solidFill>
              </a:rPr>
              <a:t>Patients should maintain a low-fat diet to avoid steatorrhea </a:t>
            </a:r>
          </a:p>
          <a:p>
            <a:pPr eaLnBrk="1" hangingPunct="1">
              <a:lnSpc>
                <a:spcPct val="80000"/>
              </a:lnSpc>
              <a:buFont typeface="Wingdings" panose="05000000000000000000" pitchFamily="2" charset="2"/>
              <a:buChar char="Ø"/>
              <a:defRPr/>
            </a:pPr>
            <a:endParaRPr lang="en-US" sz="2133" dirty="0">
              <a:solidFill>
                <a:schemeClr val="bg1"/>
              </a:solidFill>
            </a:endParaRPr>
          </a:p>
          <a:p>
            <a:pPr marL="0" indent="0" eaLnBrk="1" hangingPunct="1">
              <a:lnSpc>
                <a:spcPct val="80000"/>
              </a:lnSpc>
              <a:buNone/>
              <a:defRPr/>
            </a:pPr>
            <a:endParaRPr lang="en-US" sz="2133" dirty="0">
              <a:solidFill>
                <a:schemeClr val="bg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46F1CE72-D145-47B0-8F1B-42D7A400A7E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3CA710B9-7D0B-482A-991D-4EB8AC29EF25}" type="slidenum">
              <a:rPr lang="ar-SA" altLang="en-US" sz="1244">
                <a:solidFill>
                  <a:srgbClr val="F8F8F8"/>
                </a:solidFill>
                <a:latin typeface="Times New Roman" panose="02020603050405020304" pitchFamily="18" charset="0"/>
                <a:ea typeface="+mn-ea"/>
              </a:rPr>
              <a:pPr defTabSz="812810">
                <a:spcBef>
                  <a:spcPct val="0"/>
                </a:spcBef>
                <a:buClrTx/>
                <a:buNone/>
              </a:pPr>
              <a:t>79</a:t>
            </a:fld>
            <a:endParaRPr lang="en-US" altLang="en-US" sz="1244">
              <a:solidFill>
                <a:srgbClr val="F8F8F8"/>
              </a:solidFill>
              <a:latin typeface="Times New Roman" panose="02020603050405020304" pitchFamily="18" charset="0"/>
              <a:ea typeface="+mn-ea"/>
            </a:endParaRPr>
          </a:p>
        </p:txBody>
      </p:sp>
      <p:sp>
        <p:nvSpPr>
          <p:cNvPr id="75779" name="Rectangle 2">
            <a:extLst>
              <a:ext uri="{FF2B5EF4-FFF2-40B4-BE49-F238E27FC236}">
                <a16:creationId xmlns:a16="http://schemas.microsoft.com/office/drawing/2014/main" id="{F899D1E0-F448-4830-B79F-2D2757956A44}"/>
              </a:ext>
            </a:extLst>
          </p:cNvPr>
          <p:cNvSpPr>
            <a:spLocks noGrp="1" noChangeArrowheads="1"/>
          </p:cNvSpPr>
          <p:nvPr>
            <p:ph type="title"/>
          </p:nvPr>
        </p:nvSpPr>
        <p:spPr>
          <a:xfrm>
            <a:off x="33867" y="584200"/>
            <a:ext cx="8669867" cy="880533"/>
          </a:xfrm>
        </p:spPr>
        <p:txBody>
          <a:bodyPr/>
          <a:lstStyle/>
          <a:p>
            <a:pPr algn="ctr" eaLnBrk="1" hangingPunct="1"/>
            <a:r>
              <a:rPr lang="en-US" altLang="en-US" sz="2844" b="1" dirty="0" err="1">
                <a:solidFill>
                  <a:srgbClr val="C00000"/>
                </a:solidFill>
              </a:rPr>
              <a:t>Lomitapide</a:t>
            </a:r>
            <a:endParaRPr lang="en-US" altLang="en-US" sz="2844" b="1" dirty="0">
              <a:solidFill>
                <a:srgbClr val="C00000"/>
              </a:solidFill>
            </a:endParaRPr>
          </a:p>
        </p:txBody>
      </p:sp>
      <p:pic>
        <p:nvPicPr>
          <p:cNvPr id="75780" name="Picture 2" descr="http://www.pace-cme.org/legacy/images/MTP-001085-764x400px.png">
            <a:extLst>
              <a:ext uri="{FF2B5EF4-FFF2-40B4-BE49-F238E27FC236}">
                <a16:creationId xmlns:a16="http://schemas.microsoft.com/office/drawing/2014/main" id="{433E1B8A-2099-4BA3-BF4C-40BE35578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67" y="1735667"/>
            <a:ext cx="7244644" cy="379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BC3919F-15DF-4CE3-B75B-35FA2A41C94B}"/>
              </a:ext>
            </a:extLst>
          </p:cNvPr>
          <p:cNvSpPr>
            <a:spLocks noGrp="1"/>
          </p:cNvSpPr>
          <p:nvPr>
            <p:ph type="ftr" sz="quarter" idx="11"/>
          </p:nvPr>
        </p:nvSpPr>
        <p:spPr/>
        <p:txBody>
          <a:bodyPr/>
          <a:lstStyle/>
          <a:p>
            <a:pPr defTabSz="812810">
              <a:defRPr/>
            </a:pPr>
            <a:r>
              <a:rPr lang="en-US">
                <a:solidFill>
                  <a:srgbClr val="F8F8F8"/>
                </a:solidFill>
                <a:latin typeface="Times New Roman" panose="02020603050405020304" pitchFamily="18" charset="0"/>
                <a:ea typeface="+mn-ea"/>
              </a:rPr>
              <a:t>MQ, Jan 2021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2E866D1-62EB-EE35-971B-5BF60B88D173}"/>
              </a:ext>
            </a:extLst>
          </p:cNvPr>
          <p:cNvSpPr>
            <a:spLocks noGrp="1"/>
          </p:cNvSpPr>
          <p:nvPr>
            <p:ph type="title"/>
          </p:nvPr>
        </p:nvSpPr>
        <p:spPr>
          <a:xfrm>
            <a:off x="628650" y="0"/>
            <a:ext cx="7886700" cy="1325563"/>
          </a:xfrm>
        </p:spPr>
        <p:txBody>
          <a:bodyPr vert="horz" wrap="square" lIns="91440" tIns="45720" rIns="91440" bIns="45720" numCol="1" rtlCol="0" anchor="ctr" anchorCtr="0" compatLnSpc="1">
            <a:prstTxWarp prst="textNoShape">
              <a:avLst/>
            </a:prstTxWarp>
            <a:normAutofit/>
          </a:bodyPr>
          <a:lstStyle/>
          <a:p>
            <a:pPr algn="ctr"/>
            <a:r>
              <a:rPr lang="en-US" b="1" kern="1200" dirty="0"/>
              <a:t>LDL Lowering Therapies</a:t>
            </a:r>
          </a:p>
        </p:txBody>
      </p:sp>
      <p:pic>
        <p:nvPicPr>
          <p:cNvPr id="1030" name="Picture 6" descr="No alt text provided for this image">
            <a:extLst>
              <a:ext uri="{FF2B5EF4-FFF2-40B4-BE49-F238E27FC236}">
                <a16:creationId xmlns:a16="http://schemas.microsoft.com/office/drawing/2014/main" id="{BB79CE34-98BB-76D3-E866-58C4571C6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92" r="5510"/>
          <a:stretch/>
        </p:blipFill>
        <p:spPr bwMode="auto">
          <a:xfrm>
            <a:off x="1371600" y="1295747"/>
            <a:ext cx="5334000" cy="561568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LDL-C Lowering in Prevention of Atherosclerotic Cardiovascular Disease: Another  Step Forward in This Lifelong Marathon∗ | Journal of the American College  of Cardiology">
            <a:extLst>
              <a:ext uri="{FF2B5EF4-FFF2-40B4-BE49-F238E27FC236}">
                <a16:creationId xmlns:a16="http://schemas.microsoft.com/office/drawing/2014/main" id="{7F54DD81-ADB4-7BF5-C577-4425E7DCAB0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81AA543B-FF60-B386-B665-0FB426ED73B4}"/>
              </a:ext>
            </a:extLst>
          </p:cNvPr>
          <p:cNvSpPr txBox="1"/>
          <p:nvPr/>
        </p:nvSpPr>
        <p:spPr>
          <a:xfrm>
            <a:off x="6553200" y="5867400"/>
            <a:ext cx="2819400" cy="549381"/>
          </a:xfrm>
          <a:prstGeom prst="rect">
            <a:avLst/>
          </a:prstGeom>
          <a:noFill/>
        </p:spPr>
        <p:txBody>
          <a:bodyPr wrap="square">
            <a:spAutoFit/>
          </a:bodyPr>
          <a:lstStyle/>
          <a:p>
            <a:pPr defTabSz="685800">
              <a:lnSpc>
                <a:spcPct val="90000"/>
              </a:lnSpc>
              <a:spcBef>
                <a:spcPts val="750"/>
              </a:spcBef>
            </a:pPr>
            <a:r>
              <a:rPr lang="en-US" sz="1100" kern="1200" dirty="0">
                <a:latin typeface="+mn-lt"/>
                <a:ea typeface="+mn-ea"/>
                <a:cs typeface="+mn-cs"/>
              </a:rPr>
              <a:t>Nambi and </a:t>
            </a:r>
            <a:r>
              <a:rPr lang="en-US" sz="1100" kern="1200" dirty="0" err="1">
                <a:latin typeface="+mn-lt"/>
                <a:ea typeface="+mn-ea"/>
                <a:cs typeface="+mn-cs"/>
              </a:rPr>
              <a:t>Abushamat</a:t>
            </a:r>
            <a:r>
              <a:rPr lang="en-US" sz="1100" kern="1200" dirty="0">
                <a:latin typeface="+mn-lt"/>
                <a:ea typeface="+mn-ea"/>
                <a:cs typeface="+mn-cs"/>
              </a:rPr>
              <a:t>, Journal of the American College of Cardiology, Volume 83, Issue 6, 2024, Pages 665-668,</a:t>
            </a:r>
          </a:p>
        </p:txBody>
      </p:sp>
    </p:spTree>
    <p:extLst>
      <p:ext uri="{BB962C8B-B14F-4D97-AF65-F5344CB8AC3E}">
        <p14:creationId xmlns:p14="http://schemas.microsoft.com/office/powerpoint/2010/main" val="4932348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a:extLst>
              <a:ext uri="{FF2B5EF4-FFF2-40B4-BE49-F238E27FC236}">
                <a16:creationId xmlns:a16="http://schemas.microsoft.com/office/drawing/2014/main" id="{4F1A4EBF-AD65-4C18-8ABF-1D41BBFC82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07321807-89CC-4E9F-A03E-EA145D40F1AB}" type="slidenum">
              <a:rPr lang="ar-SA" altLang="en-US" sz="1244">
                <a:solidFill>
                  <a:srgbClr val="F8F8F8"/>
                </a:solidFill>
                <a:latin typeface="Times New Roman" panose="02020603050405020304" pitchFamily="18" charset="0"/>
                <a:ea typeface="+mn-ea"/>
              </a:rPr>
              <a:pPr defTabSz="812810">
                <a:spcBef>
                  <a:spcPct val="0"/>
                </a:spcBef>
                <a:buClrTx/>
                <a:buNone/>
              </a:pPr>
              <a:t>80</a:t>
            </a:fld>
            <a:endParaRPr lang="en-US" altLang="en-US" sz="1244">
              <a:solidFill>
                <a:srgbClr val="F8F8F8"/>
              </a:solidFill>
              <a:latin typeface="Times New Roman" panose="02020603050405020304" pitchFamily="18" charset="0"/>
              <a:ea typeface="+mn-ea"/>
            </a:endParaRPr>
          </a:p>
        </p:txBody>
      </p:sp>
      <p:sp>
        <p:nvSpPr>
          <p:cNvPr id="77827" name="Rectangle 2">
            <a:extLst>
              <a:ext uri="{FF2B5EF4-FFF2-40B4-BE49-F238E27FC236}">
                <a16:creationId xmlns:a16="http://schemas.microsoft.com/office/drawing/2014/main" id="{2C52DB21-CA81-429F-BC50-3D1A4CC8997A}"/>
              </a:ext>
            </a:extLst>
          </p:cNvPr>
          <p:cNvSpPr>
            <a:spLocks noGrp="1" noChangeArrowheads="1"/>
          </p:cNvSpPr>
          <p:nvPr>
            <p:ph type="title"/>
          </p:nvPr>
        </p:nvSpPr>
        <p:spPr>
          <a:xfrm>
            <a:off x="33867" y="516467"/>
            <a:ext cx="8669867" cy="880533"/>
          </a:xfrm>
        </p:spPr>
        <p:txBody>
          <a:bodyPr/>
          <a:lstStyle/>
          <a:p>
            <a:pPr algn="ctr" eaLnBrk="1" hangingPunct="1"/>
            <a:r>
              <a:rPr lang="en-US" altLang="en-US" sz="2844" b="1" dirty="0">
                <a:solidFill>
                  <a:srgbClr val="C00000"/>
                </a:solidFill>
              </a:rPr>
              <a:t> </a:t>
            </a:r>
            <a:r>
              <a:rPr lang="en-US" altLang="en-US" sz="2844" b="1" dirty="0" err="1">
                <a:solidFill>
                  <a:srgbClr val="C00000"/>
                </a:solidFill>
              </a:rPr>
              <a:t>Mipomersen</a:t>
            </a:r>
            <a:endParaRPr lang="en-US" altLang="en-US" sz="2844" b="1" dirty="0">
              <a:solidFill>
                <a:srgbClr val="C00000"/>
              </a:solidFill>
            </a:endParaRPr>
          </a:p>
        </p:txBody>
      </p:sp>
      <p:sp>
        <p:nvSpPr>
          <p:cNvPr id="32772" name="Rectangle 3">
            <a:extLst>
              <a:ext uri="{FF2B5EF4-FFF2-40B4-BE49-F238E27FC236}">
                <a16:creationId xmlns:a16="http://schemas.microsoft.com/office/drawing/2014/main" id="{D0FBFFF6-26BB-49D0-9834-BDD4C2017DC9}"/>
              </a:ext>
            </a:extLst>
          </p:cNvPr>
          <p:cNvSpPr>
            <a:spLocks noGrp="1" noChangeArrowheads="1"/>
          </p:cNvSpPr>
          <p:nvPr>
            <p:ph type="body" idx="1"/>
          </p:nvPr>
        </p:nvSpPr>
        <p:spPr>
          <a:xfrm>
            <a:off x="491067" y="1532467"/>
            <a:ext cx="8348133" cy="4538133"/>
          </a:xfrm>
        </p:spPr>
        <p:txBody>
          <a:bodyPr/>
          <a:lstStyle/>
          <a:p>
            <a:pPr marL="0" indent="0" eaLnBrk="1" hangingPunct="1">
              <a:lnSpc>
                <a:spcPct val="80000"/>
              </a:lnSpc>
              <a:buNone/>
              <a:defRPr/>
            </a:pPr>
            <a:r>
              <a:rPr lang="en-US" sz="2133" u="sng" dirty="0">
                <a:solidFill>
                  <a:srgbClr val="C00000"/>
                </a:solidFill>
              </a:rPr>
              <a:t>Mode of action: </a:t>
            </a:r>
          </a:p>
          <a:p>
            <a:pPr eaLnBrk="1" hangingPunct="1">
              <a:lnSpc>
                <a:spcPct val="80000"/>
              </a:lnSpc>
              <a:buFont typeface="Wingdings" panose="05000000000000000000" pitchFamily="2" charset="2"/>
              <a:buChar char="§"/>
              <a:defRPr/>
            </a:pPr>
            <a:r>
              <a:rPr lang="en-US" sz="2133" dirty="0">
                <a:solidFill>
                  <a:schemeClr val="bg1"/>
                </a:solidFill>
              </a:rPr>
              <a:t>Is an antisense oligonucleotide </a:t>
            </a:r>
          </a:p>
          <a:p>
            <a:pPr marL="0" indent="0" eaLnBrk="1" hangingPunct="1">
              <a:lnSpc>
                <a:spcPct val="80000"/>
              </a:lnSpc>
              <a:buNone/>
              <a:defRPr/>
            </a:pPr>
            <a:r>
              <a:rPr lang="en-US" sz="2133" dirty="0">
                <a:solidFill>
                  <a:schemeClr val="bg1"/>
                </a:solidFill>
              </a:rPr>
              <a:t>   targeting apo B-100 mRNA to </a:t>
            </a:r>
          </a:p>
          <a:p>
            <a:pPr marL="0" indent="0" eaLnBrk="1" hangingPunct="1">
              <a:lnSpc>
                <a:spcPct val="80000"/>
              </a:lnSpc>
              <a:buNone/>
              <a:defRPr/>
            </a:pPr>
            <a:r>
              <a:rPr lang="en-US" sz="2133" dirty="0">
                <a:solidFill>
                  <a:schemeClr val="bg1"/>
                </a:solidFill>
              </a:rPr>
              <a:t>   reduce apo B-100 liver expression</a:t>
            </a:r>
          </a:p>
          <a:p>
            <a:pPr eaLnBrk="1" hangingPunct="1">
              <a:lnSpc>
                <a:spcPct val="80000"/>
              </a:lnSpc>
              <a:buFont typeface="Wingdings" panose="05000000000000000000" pitchFamily="2" charset="2"/>
              <a:buChar char="§"/>
              <a:defRPr/>
            </a:pPr>
            <a:r>
              <a:rPr lang="en-US" sz="2133" dirty="0">
                <a:solidFill>
                  <a:schemeClr val="bg1"/>
                </a:solidFill>
              </a:rPr>
              <a:t>Reduces LDL levels by 30-50%</a:t>
            </a:r>
          </a:p>
          <a:p>
            <a:pPr marL="0" indent="0" eaLnBrk="1" hangingPunct="1">
              <a:lnSpc>
                <a:spcPct val="80000"/>
              </a:lnSpc>
              <a:buNone/>
              <a:defRPr/>
            </a:pPr>
            <a:r>
              <a:rPr lang="en-US" sz="2133" dirty="0">
                <a:solidFill>
                  <a:schemeClr val="bg1"/>
                </a:solidFill>
              </a:rPr>
              <a:t>    and reduces apo-B, and </a:t>
            </a:r>
            <a:r>
              <a:rPr lang="en-US" sz="2133" dirty="0" err="1">
                <a:solidFill>
                  <a:schemeClr val="bg1"/>
                </a:solidFill>
              </a:rPr>
              <a:t>Lp</a:t>
            </a:r>
            <a:r>
              <a:rPr lang="en-US" sz="2133" dirty="0">
                <a:solidFill>
                  <a:schemeClr val="bg1"/>
                </a:solidFill>
              </a:rPr>
              <a:t>(a) </a:t>
            </a:r>
          </a:p>
          <a:p>
            <a:pPr marL="0" indent="0" eaLnBrk="1" hangingPunct="1">
              <a:lnSpc>
                <a:spcPct val="80000"/>
              </a:lnSpc>
              <a:buNone/>
              <a:defRPr/>
            </a:pPr>
            <a:endParaRPr lang="en-US" sz="2133" dirty="0">
              <a:solidFill>
                <a:schemeClr val="bg1"/>
              </a:solidFill>
            </a:endParaRPr>
          </a:p>
          <a:p>
            <a:pPr marL="0" indent="0" eaLnBrk="1" hangingPunct="1">
              <a:lnSpc>
                <a:spcPct val="80000"/>
              </a:lnSpc>
              <a:buNone/>
              <a:defRPr/>
            </a:pPr>
            <a:r>
              <a:rPr lang="en-US" sz="2133" u="sng" dirty="0">
                <a:solidFill>
                  <a:srgbClr val="C00000"/>
                </a:solidFill>
              </a:rPr>
              <a:t>Indication: </a:t>
            </a:r>
          </a:p>
          <a:p>
            <a:pPr eaLnBrk="1" hangingPunct="1">
              <a:lnSpc>
                <a:spcPct val="80000"/>
              </a:lnSpc>
              <a:buFont typeface="Wingdings" pitchFamily="2" charset="2"/>
              <a:buChar char="§"/>
              <a:defRPr/>
            </a:pPr>
            <a:r>
              <a:rPr lang="en-US" sz="2133" dirty="0">
                <a:solidFill>
                  <a:schemeClr val="bg1"/>
                </a:solidFill>
              </a:rPr>
              <a:t>Homozygous familial hypercholesterolemia </a:t>
            </a:r>
          </a:p>
          <a:p>
            <a:pPr eaLnBrk="1" hangingPunct="1">
              <a:lnSpc>
                <a:spcPct val="80000"/>
              </a:lnSpc>
              <a:buFont typeface="Wingdings" pitchFamily="2" charset="2"/>
              <a:buChar char="§"/>
              <a:defRPr/>
            </a:pPr>
            <a:endParaRPr lang="en-US" sz="2133" dirty="0">
              <a:solidFill>
                <a:schemeClr val="bg1"/>
              </a:solidFill>
            </a:endParaRPr>
          </a:p>
          <a:p>
            <a:pPr marL="0" indent="0" eaLnBrk="1" hangingPunct="1">
              <a:lnSpc>
                <a:spcPct val="80000"/>
              </a:lnSpc>
              <a:buNone/>
              <a:defRPr/>
            </a:pPr>
            <a:r>
              <a:rPr lang="en-US" sz="2133" u="sng" dirty="0">
                <a:solidFill>
                  <a:srgbClr val="C00000"/>
                </a:solidFill>
              </a:rPr>
              <a:t>PK:</a:t>
            </a:r>
            <a:r>
              <a:rPr lang="en-US" sz="2133" dirty="0">
                <a:solidFill>
                  <a:schemeClr val="bg1"/>
                </a:solidFill>
              </a:rPr>
              <a:t> Given by </a:t>
            </a:r>
            <a:r>
              <a:rPr lang="en-US" sz="2133" dirty="0" err="1">
                <a:solidFill>
                  <a:schemeClr val="bg1"/>
                </a:solidFill>
              </a:rPr>
              <a:t>SubQ</a:t>
            </a:r>
            <a:r>
              <a:rPr lang="en-US" sz="2133" dirty="0">
                <a:solidFill>
                  <a:schemeClr val="bg1"/>
                </a:solidFill>
              </a:rPr>
              <a:t> injection once weekly and distributes mainly to the kidney and liver</a:t>
            </a:r>
          </a:p>
          <a:p>
            <a:pPr eaLnBrk="1" hangingPunct="1">
              <a:lnSpc>
                <a:spcPct val="80000"/>
              </a:lnSpc>
              <a:buFont typeface="Wingdings" pitchFamily="2" charset="2"/>
              <a:buChar char="§"/>
              <a:defRPr/>
            </a:pPr>
            <a:endParaRPr lang="en-US" sz="2133" dirty="0">
              <a:solidFill>
                <a:schemeClr val="bg1"/>
              </a:solidFill>
            </a:endParaRPr>
          </a:p>
          <a:p>
            <a:pPr marL="0" indent="0" eaLnBrk="1" hangingPunct="1">
              <a:lnSpc>
                <a:spcPct val="80000"/>
              </a:lnSpc>
              <a:buNone/>
              <a:defRPr/>
            </a:pPr>
            <a:r>
              <a:rPr lang="en-US" sz="2133" u="sng" dirty="0">
                <a:solidFill>
                  <a:srgbClr val="C00000"/>
                </a:solidFill>
              </a:rPr>
              <a:t>Side Effects:</a:t>
            </a:r>
            <a:r>
              <a:rPr lang="en-US" sz="2133" dirty="0">
                <a:solidFill>
                  <a:srgbClr val="C00000"/>
                </a:solidFill>
              </a:rPr>
              <a:t> </a:t>
            </a:r>
            <a:r>
              <a:rPr lang="en-US" sz="2133" dirty="0">
                <a:solidFill>
                  <a:schemeClr val="bg1"/>
                </a:solidFill>
              </a:rPr>
              <a:t>Injection site reactions, flu-like symptoms &amp; headache</a:t>
            </a:r>
          </a:p>
        </p:txBody>
      </p:sp>
      <p:pic>
        <p:nvPicPr>
          <p:cNvPr id="77829" name="Picture 2" descr="http://t1.gstatic.com/images?q=tbn:ANd9GcRdaSx01qYZtjARVkWecwDft50TOgIDmtECeuibQuPStbXZPyBsIQ">
            <a:extLst>
              <a:ext uri="{FF2B5EF4-FFF2-40B4-BE49-F238E27FC236}">
                <a16:creationId xmlns:a16="http://schemas.microsoft.com/office/drawing/2014/main" id="{D3210873-CA26-4786-BCB7-FAE38D131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602" y="1559560"/>
            <a:ext cx="3727132" cy="216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6648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a:extLst>
              <a:ext uri="{FF2B5EF4-FFF2-40B4-BE49-F238E27FC236}">
                <a16:creationId xmlns:a16="http://schemas.microsoft.com/office/drawing/2014/main" id="{4F1A4EBF-AD65-4C18-8ABF-1D41BBFC82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07321807-89CC-4E9F-A03E-EA145D40F1AB}" type="slidenum">
              <a:rPr lang="ar-SA" altLang="en-US" sz="1244">
                <a:solidFill>
                  <a:srgbClr val="F8F8F8"/>
                </a:solidFill>
                <a:latin typeface="Times New Roman" panose="02020603050405020304" pitchFamily="18" charset="0"/>
                <a:ea typeface="+mn-ea"/>
              </a:rPr>
              <a:pPr defTabSz="812810">
                <a:spcBef>
                  <a:spcPct val="0"/>
                </a:spcBef>
                <a:buClrTx/>
                <a:buNone/>
              </a:pPr>
              <a:t>81</a:t>
            </a:fld>
            <a:endParaRPr lang="en-US" altLang="en-US" sz="1244">
              <a:solidFill>
                <a:srgbClr val="F8F8F8"/>
              </a:solidFill>
              <a:latin typeface="Times New Roman" panose="02020603050405020304" pitchFamily="18" charset="0"/>
              <a:ea typeface="+mn-ea"/>
            </a:endParaRPr>
          </a:p>
        </p:txBody>
      </p:sp>
      <p:sp>
        <p:nvSpPr>
          <p:cNvPr id="77827" name="Rectangle 2">
            <a:extLst>
              <a:ext uri="{FF2B5EF4-FFF2-40B4-BE49-F238E27FC236}">
                <a16:creationId xmlns:a16="http://schemas.microsoft.com/office/drawing/2014/main" id="{2C52DB21-CA81-429F-BC50-3D1A4CC8997A}"/>
              </a:ext>
            </a:extLst>
          </p:cNvPr>
          <p:cNvSpPr>
            <a:spLocks noGrp="1" noChangeArrowheads="1"/>
          </p:cNvSpPr>
          <p:nvPr>
            <p:ph type="title"/>
          </p:nvPr>
        </p:nvSpPr>
        <p:spPr>
          <a:xfrm>
            <a:off x="33867" y="516467"/>
            <a:ext cx="8669867" cy="880533"/>
          </a:xfrm>
        </p:spPr>
        <p:txBody>
          <a:bodyPr/>
          <a:lstStyle/>
          <a:p>
            <a:pPr algn="ctr" eaLnBrk="1" hangingPunct="1"/>
            <a:r>
              <a:rPr lang="en-US" altLang="en-US" sz="2844" b="1" dirty="0">
                <a:solidFill>
                  <a:srgbClr val="C00000"/>
                </a:solidFill>
              </a:rPr>
              <a:t> </a:t>
            </a:r>
            <a:r>
              <a:rPr lang="en-US" altLang="en-US" sz="2844" b="1" dirty="0" err="1">
                <a:solidFill>
                  <a:srgbClr val="990033"/>
                </a:solidFill>
              </a:rPr>
              <a:t>Evinacumab</a:t>
            </a:r>
            <a:r>
              <a:rPr lang="en-US" altLang="en-US" sz="2844" b="1" dirty="0">
                <a:solidFill>
                  <a:srgbClr val="990033"/>
                </a:solidFill>
              </a:rPr>
              <a:t> (ANGPTL3 Inhibitor)</a:t>
            </a:r>
          </a:p>
        </p:txBody>
      </p:sp>
      <p:sp>
        <p:nvSpPr>
          <p:cNvPr id="32772" name="Rectangle 3">
            <a:extLst>
              <a:ext uri="{FF2B5EF4-FFF2-40B4-BE49-F238E27FC236}">
                <a16:creationId xmlns:a16="http://schemas.microsoft.com/office/drawing/2014/main" id="{D0FBFFF6-26BB-49D0-9834-BDD4C2017DC9}"/>
              </a:ext>
            </a:extLst>
          </p:cNvPr>
          <p:cNvSpPr>
            <a:spLocks noGrp="1" noChangeArrowheads="1"/>
          </p:cNvSpPr>
          <p:nvPr>
            <p:ph type="body" idx="1"/>
          </p:nvPr>
        </p:nvSpPr>
        <p:spPr>
          <a:xfrm>
            <a:off x="491067" y="1532467"/>
            <a:ext cx="8348133" cy="4538133"/>
          </a:xfrm>
        </p:spPr>
        <p:txBody>
          <a:bodyPr/>
          <a:lstStyle/>
          <a:p>
            <a:pPr marL="0" indent="0" eaLnBrk="1" hangingPunct="1">
              <a:lnSpc>
                <a:spcPct val="80000"/>
              </a:lnSpc>
              <a:buNone/>
              <a:defRPr/>
            </a:pPr>
            <a:r>
              <a:rPr lang="en-US" sz="2133" u="sng" dirty="0">
                <a:solidFill>
                  <a:srgbClr val="990033"/>
                </a:solidFill>
              </a:rPr>
              <a:t>Mode of action (</a:t>
            </a:r>
            <a:r>
              <a:rPr lang="en-US" sz="2133" u="sng" dirty="0" err="1">
                <a:solidFill>
                  <a:srgbClr val="990033"/>
                </a:solidFill>
              </a:rPr>
              <a:t>mAB</a:t>
            </a:r>
            <a:r>
              <a:rPr lang="en-US" sz="2133" u="sng" dirty="0">
                <a:solidFill>
                  <a:srgbClr val="990033"/>
                </a:solidFill>
              </a:rPr>
              <a:t>): </a:t>
            </a:r>
          </a:p>
          <a:p>
            <a:pPr eaLnBrk="1" hangingPunct="1">
              <a:lnSpc>
                <a:spcPct val="80000"/>
              </a:lnSpc>
              <a:buFont typeface="Wingdings" panose="05000000000000000000" pitchFamily="2" charset="2"/>
              <a:buChar char="§"/>
              <a:defRPr/>
            </a:pPr>
            <a:r>
              <a:rPr lang="en-US" sz="2133" dirty="0">
                <a:solidFill>
                  <a:schemeClr val="bg1"/>
                </a:solidFill>
              </a:rPr>
              <a:t>Binds angiopoietin-like protein 3 (ANGPTL3) to inhibit its function</a:t>
            </a:r>
          </a:p>
          <a:p>
            <a:pPr eaLnBrk="1" hangingPunct="1">
              <a:lnSpc>
                <a:spcPct val="80000"/>
              </a:lnSpc>
              <a:buFont typeface="Wingdings" panose="05000000000000000000" pitchFamily="2" charset="2"/>
              <a:buChar char="§"/>
              <a:defRPr/>
            </a:pPr>
            <a:r>
              <a:rPr lang="en-US" sz="2133" dirty="0">
                <a:solidFill>
                  <a:schemeClr val="bg1"/>
                </a:solidFill>
              </a:rPr>
              <a:t>ANGPTL3 is a liver protein that inhibits both lipoprotein lipase and endothelial lipase and has been shown to increase atherosclerosis and CAD in patients with gain of function of ANGPTL3</a:t>
            </a:r>
          </a:p>
          <a:p>
            <a:pPr eaLnBrk="1" hangingPunct="1">
              <a:lnSpc>
                <a:spcPct val="80000"/>
              </a:lnSpc>
              <a:buFont typeface="Wingdings" panose="05000000000000000000" pitchFamily="2" charset="2"/>
              <a:buChar char="§"/>
              <a:defRPr/>
            </a:pPr>
            <a:r>
              <a:rPr lang="en-US" sz="2133" dirty="0">
                <a:solidFill>
                  <a:schemeClr val="bg1"/>
                </a:solidFill>
              </a:rPr>
              <a:t>Reduced LDL-C by 47% when given to homozygous familial hypercholesterolemia patients already on lipid lowering drugs</a:t>
            </a:r>
          </a:p>
          <a:p>
            <a:pPr eaLnBrk="1" hangingPunct="1">
              <a:lnSpc>
                <a:spcPct val="80000"/>
              </a:lnSpc>
              <a:buFont typeface="Wingdings" panose="05000000000000000000" pitchFamily="2" charset="2"/>
              <a:buChar char="§"/>
              <a:defRPr/>
            </a:pPr>
            <a:r>
              <a:rPr lang="en-US" sz="2133" dirty="0">
                <a:solidFill>
                  <a:schemeClr val="bg1"/>
                </a:solidFill>
              </a:rPr>
              <a:t>Both TG and HDL were also significantly reduced</a:t>
            </a:r>
          </a:p>
          <a:p>
            <a:pPr eaLnBrk="1" hangingPunct="1">
              <a:lnSpc>
                <a:spcPct val="80000"/>
              </a:lnSpc>
              <a:buFont typeface="Wingdings" panose="05000000000000000000" pitchFamily="2" charset="2"/>
              <a:buChar char="§"/>
              <a:defRPr/>
            </a:pPr>
            <a:endParaRPr lang="en-US" sz="2133" dirty="0">
              <a:solidFill>
                <a:schemeClr val="bg1"/>
              </a:solidFill>
            </a:endParaRPr>
          </a:p>
          <a:p>
            <a:pPr marL="0" indent="0" eaLnBrk="1" hangingPunct="1">
              <a:lnSpc>
                <a:spcPct val="80000"/>
              </a:lnSpc>
              <a:buNone/>
              <a:defRPr/>
            </a:pPr>
            <a:r>
              <a:rPr lang="en-US" sz="2133" u="sng" dirty="0">
                <a:solidFill>
                  <a:srgbClr val="990033"/>
                </a:solidFill>
              </a:rPr>
              <a:t>Indication: </a:t>
            </a:r>
          </a:p>
          <a:p>
            <a:pPr eaLnBrk="1" hangingPunct="1">
              <a:lnSpc>
                <a:spcPct val="80000"/>
              </a:lnSpc>
              <a:buFont typeface="Wingdings" pitchFamily="2" charset="2"/>
              <a:buChar char="§"/>
              <a:defRPr/>
            </a:pPr>
            <a:r>
              <a:rPr lang="en-US" sz="2133" dirty="0">
                <a:solidFill>
                  <a:schemeClr val="bg1"/>
                </a:solidFill>
              </a:rPr>
              <a:t>Homozygous familial hypercholesterolemia </a:t>
            </a:r>
          </a:p>
          <a:p>
            <a:pPr eaLnBrk="1" hangingPunct="1">
              <a:lnSpc>
                <a:spcPct val="80000"/>
              </a:lnSpc>
              <a:buFont typeface="Wingdings" pitchFamily="2" charset="2"/>
              <a:buChar char="§"/>
              <a:defRPr/>
            </a:pPr>
            <a:endParaRPr lang="en-US" sz="2133" dirty="0">
              <a:solidFill>
                <a:schemeClr val="bg1"/>
              </a:solidFill>
            </a:endParaRPr>
          </a:p>
          <a:p>
            <a:pPr marL="0" indent="0" eaLnBrk="1" hangingPunct="1">
              <a:lnSpc>
                <a:spcPct val="80000"/>
              </a:lnSpc>
              <a:buNone/>
              <a:defRPr/>
            </a:pPr>
            <a:r>
              <a:rPr lang="en-US" sz="2133" u="sng" dirty="0">
                <a:solidFill>
                  <a:srgbClr val="990033"/>
                </a:solidFill>
              </a:rPr>
              <a:t>PK:</a:t>
            </a:r>
            <a:r>
              <a:rPr lang="en-US" sz="2133" dirty="0">
                <a:solidFill>
                  <a:srgbClr val="990033"/>
                </a:solidFill>
              </a:rPr>
              <a:t> </a:t>
            </a:r>
            <a:r>
              <a:rPr lang="en-US" sz="2133" dirty="0">
                <a:solidFill>
                  <a:schemeClr val="bg1"/>
                </a:solidFill>
              </a:rPr>
              <a:t>Given as 15 mg/kg IV infusion over 60 min every 4 weeks</a:t>
            </a:r>
          </a:p>
          <a:p>
            <a:pPr marL="0" indent="0" eaLnBrk="1" hangingPunct="1">
              <a:lnSpc>
                <a:spcPct val="80000"/>
              </a:lnSpc>
              <a:buNone/>
              <a:defRPr/>
            </a:pPr>
            <a:r>
              <a:rPr lang="en-US" sz="2133" u="sng" dirty="0">
                <a:solidFill>
                  <a:srgbClr val="990033"/>
                </a:solidFill>
              </a:rPr>
              <a:t>Side Effects:</a:t>
            </a:r>
            <a:r>
              <a:rPr lang="en-US" sz="2133" dirty="0">
                <a:solidFill>
                  <a:srgbClr val="990033"/>
                </a:solidFill>
              </a:rPr>
              <a:t> </a:t>
            </a:r>
            <a:r>
              <a:rPr lang="en-US" sz="2133" dirty="0">
                <a:solidFill>
                  <a:schemeClr val="bg1"/>
                </a:solidFill>
              </a:rPr>
              <a:t>Flu-like symptoms and increased risk of infections</a:t>
            </a:r>
          </a:p>
        </p:txBody>
      </p:sp>
    </p:spTree>
    <p:extLst>
      <p:ext uri="{BB962C8B-B14F-4D97-AF65-F5344CB8AC3E}">
        <p14:creationId xmlns:p14="http://schemas.microsoft.com/office/powerpoint/2010/main" val="13652582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a:extLst>
              <a:ext uri="{FF2B5EF4-FFF2-40B4-BE49-F238E27FC236}">
                <a16:creationId xmlns:a16="http://schemas.microsoft.com/office/drawing/2014/main" id="{4F1A4EBF-AD65-4C18-8ABF-1D41BBFC82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07321807-89CC-4E9F-A03E-EA145D40F1AB}" type="slidenum">
              <a:rPr lang="ar-SA" altLang="en-US" sz="1244">
                <a:solidFill>
                  <a:srgbClr val="F8F8F8"/>
                </a:solidFill>
                <a:latin typeface="Times New Roman" panose="02020603050405020304" pitchFamily="18" charset="0"/>
                <a:ea typeface="+mn-ea"/>
              </a:rPr>
              <a:pPr defTabSz="812810">
                <a:spcBef>
                  <a:spcPct val="0"/>
                </a:spcBef>
                <a:buClrTx/>
                <a:buNone/>
              </a:pPr>
              <a:t>82</a:t>
            </a:fld>
            <a:endParaRPr lang="en-US" altLang="en-US" sz="1244">
              <a:solidFill>
                <a:srgbClr val="F8F8F8"/>
              </a:solidFill>
              <a:latin typeface="Times New Roman" panose="02020603050405020304" pitchFamily="18" charset="0"/>
              <a:ea typeface="+mn-ea"/>
            </a:endParaRPr>
          </a:p>
        </p:txBody>
      </p:sp>
      <p:sp>
        <p:nvSpPr>
          <p:cNvPr id="77827" name="Rectangle 2">
            <a:extLst>
              <a:ext uri="{FF2B5EF4-FFF2-40B4-BE49-F238E27FC236}">
                <a16:creationId xmlns:a16="http://schemas.microsoft.com/office/drawing/2014/main" id="{2C52DB21-CA81-429F-BC50-3D1A4CC8997A}"/>
              </a:ext>
            </a:extLst>
          </p:cNvPr>
          <p:cNvSpPr>
            <a:spLocks noGrp="1" noChangeArrowheads="1"/>
          </p:cNvSpPr>
          <p:nvPr>
            <p:ph type="title"/>
          </p:nvPr>
        </p:nvSpPr>
        <p:spPr>
          <a:xfrm>
            <a:off x="33867" y="516467"/>
            <a:ext cx="8669867" cy="880533"/>
          </a:xfrm>
        </p:spPr>
        <p:txBody>
          <a:bodyPr/>
          <a:lstStyle/>
          <a:p>
            <a:pPr algn="ctr" eaLnBrk="1" hangingPunct="1"/>
            <a:r>
              <a:rPr lang="en-US" altLang="en-US" sz="2844" b="1" dirty="0">
                <a:solidFill>
                  <a:srgbClr val="990033"/>
                </a:solidFill>
              </a:rPr>
              <a:t>MOA of </a:t>
            </a:r>
            <a:r>
              <a:rPr lang="en-US" altLang="en-US" sz="2844" b="1" dirty="0" err="1">
                <a:solidFill>
                  <a:srgbClr val="990033"/>
                </a:solidFill>
              </a:rPr>
              <a:t>Evinacumab</a:t>
            </a:r>
            <a:r>
              <a:rPr lang="en-US" altLang="en-US" sz="2844" b="1" dirty="0">
                <a:solidFill>
                  <a:srgbClr val="990033"/>
                </a:solidFill>
              </a:rPr>
              <a:t>  </a:t>
            </a:r>
          </a:p>
        </p:txBody>
      </p:sp>
      <p:pic>
        <p:nvPicPr>
          <p:cNvPr id="4" name="Picture 3" descr="Timeline&#10;&#10;Description automatically generated">
            <a:extLst>
              <a:ext uri="{FF2B5EF4-FFF2-40B4-BE49-F238E27FC236}">
                <a16:creationId xmlns:a16="http://schemas.microsoft.com/office/drawing/2014/main" id="{7400665C-8A22-457A-9690-F83C14651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05" y="1643044"/>
            <a:ext cx="7534391" cy="4088889"/>
          </a:xfrm>
          <a:prstGeom prst="rect">
            <a:avLst/>
          </a:prstGeom>
        </p:spPr>
      </p:pic>
    </p:spTree>
    <p:extLst>
      <p:ext uri="{BB962C8B-B14F-4D97-AF65-F5344CB8AC3E}">
        <p14:creationId xmlns:p14="http://schemas.microsoft.com/office/powerpoint/2010/main" val="2792649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8526EF-62FA-92F0-4A7B-CEF49C1051D8}"/>
              </a:ext>
            </a:extLst>
          </p:cNvPr>
          <p:cNvSpPr>
            <a:spLocks noGrp="1"/>
          </p:cNvSpPr>
          <p:nvPr>
            <p:ph type="title"/>
          </p:nvPr>
        </p:nvSpPr>
        <p:spPr>
          <a:xfrm>
            <a:off x="457200" y="742950"/>
            <a:ext cx="8229600" cy="857250"/>
          </a:xfrm>
        </p:spPr>
        <p:txBody>
          <a:bodyPr/>
          <a:lstStyle/>
          <a:p>
            <a:r>
              <a:rPr lang="en-US" dirty="0"/>
              <a:t>ANGPTL3 Targeting </a:t>
            </a:r>
          </a:p>
        </p:txBody>
      </p:sp>
      <p:sp>
        <p:nvSpPr>
          <p:cNvPr id="2" name="Slide Number Placeholder 1">
            <a:extLst>
              <a:ext uri="{FF2B5EF4-FFF2-40B4-BE49-F238E27FC236}">
                <a16:creationId xmlns:a16="http://schemas.microsoft.com/office/drawing/2014/main" id="{CE3532C9-E944-C1CF-6607-CAD57D995D47}"/>
              </a:ext>
            </a:extLst>
          </p:cNvPr>
          <p:cNvSpPr>
            <a:spLocks noGrp="1"/>
          </p:cNvSpPr>
          <p:nvPr>
            <p:ph type="sldNum" sz="quarter" idx="12"/>
          </p:nvPr>
        </p:nvSpPr>
        <p:spPr/>
        <p:txBody>
          <a:bodyPr/>
          <a:lstStyle/>
          <a:p>
            <a:fld id="{286ED3C6-D3A9-7243-AC16-53779A6983BC}" type="slidenum">
              <a:rPr lang="en-US" smtClean="0"/>
              <a:pPr/>
              <a:t>83</a:t>
            </a:fld>
            <a:endParaRPr lang="en-US"/>
          </a:p>
        </p:txBody>
      </p:sp>
      <p:pic>
        <p:nvPicPr>
          <p:cNvPr id="3" name="Picture 2">
            <a:extLst>
              <a:ext uri="{FF2B5EF4-FFF2-40B4-BE49-F238E27FC236}">
                <a16:creationId xmlns:a16="http://schemas.microsoft.com/office/drawing/2014/main" id="{CCCF66D5-CCB4-2FD4-A305-0C4E7B031079}"/>
              </a:ext>
            </a:extLst>
          </p:cNvPr>
          <p:cNvPicPr>
            <a:picLocks noChangeAspect="1"/>
          </p:cNvPicPr>
          <p:nvPr/>
        </p:nvPicPr>
        <p:blipFill>
          <a:blip r:embed="rId2"/>
          <a:stretch>
            <a:fillRect/>
          </a:stretch>
        </p:blipFill>
        <p:spPr>
          <a:xfrm>
            <a:off x="1568053" y="1600200"/>
            <a:ext cx="6440976" cy="4400550"/>
          </a:xfrm>
          <a:prstGeom prst="rect">
            <a:avLst/>
          </a:prstGeom>
        </p:spPr>
      </p:pic>
    </p:spTree>
    <p:extLst>
      <p:ext uri="{BB962C8B-B14F-4D97-AF65-F5344CB8AC3E}">
        <p14:creationId xmlns:p14="http://schemas.microsoft.com/office/powerpoint/2010/main" val="84657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8526EF-62FA-92F0-4A7B-CEF49C1051D8}"/>
              </a:ext>
            </a:extLst>
          </p:cNvPr>
          <p:cNvSpPr>
            <a:spLocks noGrp="1"/>
          </p:cNvSpPr>
          <p:nvPr>
            <p:ph type="title"/>
          </p:nvPr>
        </p:nvSpPr>
        <p:spPr>
          <a:xfrm>
            <a:off x="457200" y="742950"/>
            <a:ext cx="8229600" cy="857250"/>
          </a:xfrm>
        </p:spPr>
        <p:txBody>
          <a:bodyPr/>
          <a:lstStyle/>
          <a:p>
            <a:r>
              <a:rPr lang="en-US" dirty="0"/>
              <a:t>ANGPTL3 Targeting </a:t>
            </a:r>
          </a:p>
        </p:txBody>
      </p:sp>
      <p:sp>
        <p:nvSpPr>
          <p:cNvPr id="2" name="Slide Number Placeholder 1">
            <a:extLst>
              <a:ext uri="{FF2B5EF4-FFF2-40B4-BE49-F238E27FC236}">
                <a16:creationId xmlns:a16="http://schemas.microsoft.com/office/drawing/2014/main" id="{CE3532C9-E944-C1CF-6607-CAD57D995D47}"/>
              </a:ext>
            </a:extLst>
          </p:cNvPr>
          <p:cNvSpPr>
            <a:spLocks noGrp="1"/>
          </p:cNvSpPr>
          <p:nvPr>
            <p:ph type="sldNum" sz="quarter" idx="12"/>
          </p:nvPr>
        </p:nvSpPr>
        <p:spPr/>
        <p:txBody>
          <a:bodyPr/>
          <a:lstStyle/>
          <a:p>
            <a:pPr defTabSz="342900" eaLnBrk="1" fontAlgn="auto" hangingPunct="1">
              <a:spcBef>
                <a:spcPts val="0"/>
              </a:spcBef>
              <a:spcAft>
                <a:spcPts val="0"/>
              </a:spcAft>
            </a:pPr>
            <a:fld id="{286ED3C6-D3A9-7243-AC16-53779A6983BC}" type="slidenum">
              <a:rPr lang="en-US">
                <a:solidFill>
                  <a:prstClr val="black"/>
                </a:solidFill>
                <a:latin typeface="Calibri"/>
                <a:ea typeface="+mn-ea"/>
              </a:rPr>
              <a:pPr defTabSz="342900" eaLnBrk="1" fontAlgn="auto" hangingPunct="1">
                <a:spcBef>
                  <a:spcPts val="0"/>
                </a:spcBef>
                <a:spcAft>
                  <a:spcPts val="0"/>
                </a:spcAft>
              </a:pPr>
              <a:t>84</a:t>
            </a:fld>
            <a:endParaRPr lang="en-US">
              <a:solidFill>
                <a:prstClr val="black"/>
              </a:solidFill>
              <a:latin typeface="Calibri"/>
              <a:ea typeface="+mn-ea"/>
            </a:endParaRPr>
          </a:p>
        </p:txBody>
      </p:sp>
      <p:pic>
        <p:nvPicPr>
          <p:cNvPr id="3" name="Picture 2">
            <a:extLst>
              <a:ext uri="{FF2B5EF4-FFF2-40B4-BE49-F238E27FC236}">
                <a16:creationId xmlns:a16="http://schemas.microsoft.com/office/drawing/2014/main" id="{CCCF66D5-CCB4-2FD4-A305-0C4E7B031079}"/>
              </a:ext>
            </a:extLst>
          </p:cNvPr>
          <p:cNvPicPr>
            <a:picLocks noChangeAspect="1"/>
          </p:cNvPicPr>
          <p:nvPr/>
        </p:nvPicPr>
        <p:blipFill>
          <a:blip r:embed="rId2"/>
          <a:stretch>
            <a:fillRect/>
          </a:stretch>
        </p:blipFill>
        <p:spPr>
          <a:xfrm>
            <a:off x="1568053" y="1600200"/>
            <a:ext cx="6440976" cy="4400550"/>
          </a:xfrm>
          <a:prstGeom prst="rect">
            <a:avLst/>
          </a:prstGeom>
        </p:spPr>
      </p:pic>
    </p:spTree>
    <p:extLst>
      <p:ext uri="{BB962C8B-B14F-4D97-AF65-F5344CB8AC3E}">
        <p14:creationId xmlns:p14="http://schemas.microsoft.com/office/powerpoint/2010/main" val="33263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a:extLst>
              <a:ext uri="{FF2B5EF4-FFF2-40B4-BE49-F238E27FC236}">
                <a16:creationId xmlns:a16="http://schemas.microsoft.com/office/drawing/2014/main" id="{4F1A4EBF-AD65-4C18-8ABF-1D41BBFC82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07321807-89CC-4E9F-A03E-EA145D40F1AB}" type="slidenum">
              <a:rPr lang="ar-SA" altLang="en-US" sz="1244">
                <a:solidFill>
                  <a:srgbClr val="F8F8F8"/>
                </a:solidFill>
                <a:latin typeface="Times New Roman" panose="02020603050405020304" pitchFamily="18" charset="0"/>
                <a:ea typeface="+mn-ea"/>
              </a:rPr>
              <a:pPr defTabSz="812810">
                <a:spcBef>
                  <a:spcPct val="0"/>
                </a:spcBef>
                <a:buClrTx/>
                <a:buNone/>
              </a:pPr>
              <a:t>85</a:t>
            </a:fld>
            <a:endParaRPr lang="en-US" altLang="en-US" sz="1244">
              <a:solidFill>
                <a:srgbClr val="F8F8F8"/>
              </a:solidFill>
              <a:latin typeface="Times New Roman" panose="02020603050405020304" pitchFamily="18" charset="0"/>
              <a:ea typeface="+mn-ea"/>
            </a:endParaRPr>
          </a:p>
        </p:txBody>
      </p:sp>
      <p:sp>
        <p:nvSpPr>
          <p:cNvPr id="77827" name="Rectangle 2">
            <a:extLst>
              <a:ext uri="{FF2B5EF4-FFF2-40B4-BE49-F238E27FC236}">
                <a16:creationId xmlns:a16="http://schemas.microsoft.com/office/drawing/2014/main" id="{2C52DB21-CA81-429F-BC50-3D1A4CC8997A}"/>
              </a:ext>
            </a:extLst>
          </p:cNvPr>
          <p:cNvSpPr>
            <a:spLocks noGrp="1" noChangeArrowheads="1"/>
          </p:cNvSpPr>
          <p:nvPr>
            <p:ph type="title"/>
          </p:nvPr>
        </p:nvSpPr>
        <p:spPr>
          <a:xfrm>
            <a:off x="33867" y="516467"/>
            <a:ext cx="8669867" cy="880533"/>
          </a:xfrm>
        </p:spPr>
        <p:txBody>
          <a:bodyPr/>
          <a:lstStyle/>
          <a:p>
            <a:pPr algn="ctr" eaLnBrk="1" hangingPunct="1"/>
            <a:r>
              <a:rPr lang="en-US" altLang="en-US" sz="2844" b="1" dirty="0">
                <a:solidFill>
                  <a:srgbClr val="990033"/>
                </a:solidFill>
              </a:rPr>
              <a:t> </a:t>
            </a:r>
            <a:r>
              <a:rPr lang="en-US" sz="2844" b="1" dirty="0" err="1">
                <a:solidFill>
                  <a:srgbClr val="990033"/>
                </a:solidFill>
              </a:rPr>
              <a:t>Volanesorsen</a:t>
            </a:r>
            <a:r>
              <a:rPr lang="en-US" sz="2844" b="1" dirty="0">
                <a:solidFill>
                  <a:srgbClr val="990033"/>
                </a:solidFill>
              </a:rPr>
              <a:t> (APOC3 Inhibitor)</a:t>
            </a:r>
            <a:endParaRPr lang="en-US" altLang="en-US" sz="2844" b="1" dirty="0">
              <a:solidFill>
                <a:srgbClr val="990033"/>
              </a:solidFill>
            </a:endParaRPr>
          </a:p>
        </p:txBody>
      </p:sp>
      <p:sp>
        <p:nvSpPr>
          <p:cNvPr id="32772" name="Rectangle 3">
            <a:extLst>
              <a:ext uri="{FF2B5EF4-FFF2-40B4-BE49-F238E27FC236}">
                <a16:creationId xmlns:a16="http://schemas.microsoft.com/office/drawing/2014/main" id="{D0FBFFF6-26BB-49D0-9834-BDD4C2017DC9}"/>
              </a:ext>
            </a:extLst>
          </p:cNvPr>
          <p:cNvSpPr>
            <a:spLocks noGrp="1" noChangeArrowheads="1"/>
          </p:cNvSpPr>
          <p:nvPr>
            <p:ph type="body" idx="1"/>
          </p:nvPr>
        </p:nvSpPr>
        <p:spPr>
          <a:xfrm>
            <a:off x="451491" y="1667934"/>
            <a:ext cx="8348133" cy="4538133"/>
          </a:xfrm>
        </p:spPr>
        <p:txBody>
          <a:bodyPr/>
          <a:lstStyle/>
          <a:p>
            <a:pPr marL="0" indent="0" eaLnBrk="1" hangingPunct="1">
              <a:lnSpc>
                <a:spcPct val="80000"/>
              </a:lnSpc>
              <a:buNone/>
              <a:defRPr/>
            </a:pPr>
            <a:r>
              <a:rPr lang="en-US" sz="2133" u="sng" dirty="0">
                <a:solidFill>
                  <a:srgbClr val="990033"/>
                </a:solidFill>
              </a:rPr>
              <a:t>Mode of action: </a:t>
            </a:r>
          </a:p>
          <a:p>
            <a:pPr eaLnBrk="1" hangingPunct="1">
              <a:lnSpc>
                <a:spcPct val="80000"/>
              </a:lnSpc>
              <a:buFont typeface="Wingdings" panose="05000000000000000000" pitchFamily="2" charset="2"/>
              <a:buChar char="§"/>
              <a:defRPr/>
            </a:pPr>
            <a:r>
              <a:rPr lang="en-US" sz="2133" dirty="0">
                <a:solidFill>
                  <a:schemeClr val="bg1"/>
                </a:solidFill>
              </a:rPr>
              <a:t>Is an antisense oligonucleotide inhibitor of APOC3 angiopoietin-like protein 3 (ANGPTL3) to inhibit its function</a:t>
            </a:r>
          </a:p>
          <a:p>
            <a:pPr eaLnBrk="1" hangingPunct="1">
              <a:lnSpc>
                <a:spcPct val="80000"/>
              </a:lnSpc>
              <a:buFont typeface="Wingdings" panose="05000000000000000000" pitchFamily="2" charset="2"/>
              <a:buChar char="§"/>
              <a:defRPr/>
            </a:pPr>
            <a:endParaRPr lang="en-US" sz="2133" dirty="0">
              <a:solidFill>
                <a:schemeClr val="bg1"/>
              </a:solidFill>
            </a:endParaRPr>
          </a:p>
          <a:p>
            <a:pPr eaLnBrk="1" hangingPunct="1">
              <a:lnSpc>
                <a:spcPct val="80000"/>
              </a:lnSpc>
              <a:buFont typeface="Wingdings" panose="05000000000000000000" pitchFamily="2" charset="2"/>
              <a:buChar char="§"/>
              <a:defRPr/>
            </a:pPr>
            <a:r>
              <a:rPr lang="en-US" sz="2133" dirty="0">
                <a:solidFill>
                  <a:srgbClr val="232323"/>
                </a:solidFill>
              </a:rPr>
              <a:t>Reduced APOC3 levels by 84% and TG levels by 77% in patients deficient in lipoprotein lipase activity</a:t>
            </a:r>
          </a:p>
          <a:p>
            <a:pPr eaLnBrk="1" hangingPunct="1">
              <a:lnSpc>
                <a:spcPct val="80000"/>
              </a:lnSpc>
              <a:buFont typeface="Wingdings" panose="05000000000000000000" pitchFamily="2" charset="2"/>
              <a:buChar char="§"/>
              <a:defRPr/>
            </a:pPr>
            <a:endParaRPr lang="en-US" sz="2133" dirty="0">
              <a:solidFill>
                <a:schemeClr val="bg1"/>
              </a:solidFill>
            </a:endParaRPr>
          </a:p>
          <a:p>
            <a:pPr marL="0" indent="0" eaLnBrk="1" hangingPunct="1">
              <a:lnSpc>
                <a:spcPct val="80000"/>
              </a:lnSpc>
              <a:buNone/>
              <a:defRPr/>
            </a:pPr>
            <a:r>
              <a:rPr lang="en-US" sz="2133" u="sng" dirty="0">
                <a:solidFill>
                  <a:srgbClr val="990033"/>
                </a:solidFill>
              </a:rPr>
              <a:t>Indication: </a:t>
            </a:r>
          </a:p>
          <a:p>
            <a:pPr eaLnBrk="1" hangingPunct="1">
              <a:lnSpc>
                <a:spcPct val="80000"/>
              </a:lnSpc>
              <a:buFont typeface="Wingdings" pitchFamily="2" charset="2"/>
              <a:buChar char="§"/>
              <a:defRPr/>
            </a:pPr>
            <a:r>
              <a:rPr lang="en-US" sz="2133" dirty="0">
                <a:solidFill>
                  <a:schemeClr val="bg1"/>
                </a:solidFill>
              </a:rPr>
              <a:t>Familial Chylomicronemia Syndrome</a:t>
            </a:r>
          </a:p>
          <a:p>
            <a:pPr eaLnBrk="1" hangingPunct="1">
              <a:lnSpc>
                <a:spcPct val="80000"/>
              </a:lnSpc>
              <a:buFont typeface="Wingdings" pitchFamily="2" charset="2"/>
              <a:buChar char="§"/>
              <a:defRPr/>
            </a:pPr>
            <a:endParaRPr lang="en-US" sz="2133" dirty="0">
              <a:solidFill>
                <a:schemeClr val="bg1"/>
              </a:solidFill>
            </a:endParaRPr>
          </a:p>
          <a:p>
            <a:pPr marL="0" indent="0" eaLnBrk="1" hangingPunct="1">
              <a:lnSpc>
                <a:spcPct val="80000"/>
              </a:lnSpc>
              <a:buNone/>
              <a:defRPr/>
            </a:pPr>
            <a:r>
              <a:rPr lang="en-US" sz="2133" u="sng" dirty="0">
                <a:solidFill>
                  <a:srgbClr val="990033"/>
                </a:solidFill>
              </a:rPr>
              <a:t>PK:</a:t>
            </a:r>
            <a:r>
              <a:rPr lang="en-US" sz="2133" dirty="0">
                <a:solidFill>
                  <a:srgbClr val="990033"/>
                </a:solidFill>
              </a:rPr>
              <a:t> </a:t>
            </a:r>
            <a:r>
              <a:rPr lang="en-US" sz="2133" dirty="0">
                <a:solidFill>
                  <a:schemeClr val="bg1"/>
                </a:solidFill>
              </a:rPr>
              <a:t>Given as </a:t>
            </a:r>
            <a:r>
              <a:rPr lang="en-US" sz="2133" dirty="0">
                <a:solidFill>
                  <a:srgbClr val="232323"/>
                </a:solidFill>
              </a:rPr>
              <a:t>300 mg subcutaneously once a week</a:t>
            </a:r>
          </a:p>
          <a:p>
            <a:pPr marL="0" indent="0" eaLnBrk="1" hangingPunct="1">
              <a:lnSpc>
                <a:spcPct val="80000"/>
              </a:lnSpc>
              <a:buNone/>
              <a:defRPr/>
            </a:pPr>
            <a:endParaRPr lang="en-US" sz="2133" dirty="0">
              <a:solidFill>
                <a:schemeClr val="bg1"/>
              </a:solidFill>
            </a:endParaRPr>
          </a:p>
          <a:p>
            <a:pPr marL="0" indent="0" eaLnBrk="1" hangingPunct="1">
              <a:lnSpc>
                <a:spcPct val="80000"/>
              </a:lnSpc>
              <a:buNone/>
              <a:defRPr/>
            </a:pPr>
            <a:r>
              <a:rPr lang="en-US" sz="2133" u="sng" dirty="0">
                <a:solidFill>
                  <a:srgbClr val="990033"/>
                </a:solidFill>
              </a:rPr>
              <a:t>Side Effects:</a:t>
            </a:r>
            <a:r>
              <a:rPr lang="en-US" sz="2133" dirty="0">
                <a:solidFill>
                  <a:srgbClr val="990033"/>
                </a:solidFill>
              </a:rPr>
              <a:t> </a:t>
            </a:r>
            <a:r>
              <a:rPr lang="en-US" sz="2133" dirty="0">
                <a:solidFill>
                  <a:schemeClr val="bg1"/>
                </a:solidFill>
              </a:rPr>
              <a:t>Injection site reactions and thrombocytopenia</a:t>
            </a:r>
          </a:p>
        </p:txBody>
      </p:sp>
    </p:spTree>
    <p:extLst>
      <p:ext uri="{BB962C8B-B14F-4D97-AF65-F5344CB8AC3E}">
        <p14:creationId xmlns:p14="http://schemas.microsoft.com/office/powerpoint/2010/main" val="24361547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5">
            <a:extLst>
              <a:ext uri="{FF2B5EF4-FFF2-40B4-BE49-F238E27FC236}">
                <a16:creationId xmlns:a16="http://schemas.microsoft.com/office/drawing/2014/main" id="{DD767078-CE6A-4981-8F40-E62E0D5225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1FF6065C-98E4-4FB7-B71C-34CA0EF5825B}" type="slidenum">
              <a:rPr lang="ar-SA" altLang="en-US" sz="1244">
                <a:solidFill>
                  <a:srgbClr val="F8F8F8"/>
                </a:solidFill>
                <a:latin typeface="Times New Roman" panose="02020603050405020304" pitchFamily="18" charset="0"/>
                <a:ea typeface="+mn-ea"/>
              </a:rPr>
              <a:pPr defTabSz="812810">
                <a:spcBef>
                  <a:spcPct val="0"/>
                </a:spcBef>
                <a:buClrTx/>
                <a:buNone/>
              </a:pPr>
              <a:t>86</a:t>
            </a:fld>
            <a:endParaRPr lang="en-US" altLang="en-US" sz="1244">
              <a:solidFill>
                <a:srgbClr val="F8F8F8"/>
              </a:solidFill>
              <a:latin typeface="Times New Roman" panose="02020603050405020304" pitchFamily="18" charset="0"/>
              <a:ea typeface="+mn-ea"/>
            </a:endParaRPr>
          </a:p>
        </p:txBody>
      </p:sp>
      <p:sp>
        <p:nvSpPr>
          <p:cNvPr id="86019" name="Rectangle 2">
            <a:extLst>
              <a:ext uri="{FF2B5EF4-FFF2-40B4-BE49-F238E27FC236}">
                <a16:creationId xmlns:a16="http://schemas.microsoft.com/office/drawing/2014/main" id="{F449CA67-0BE0-4E12-9842-48A1B184C6F8}"/>
              </a:ext>
            </a:extLst>
          </p:cNvPr>
          <p:cNvSpPr>
            <a:spLocks noGrp="1" noChangeArrowheads="1"/>
          </p:cNvSpPr>
          <p:nvPr>
            <p:ph type="title"/>
          </p:nvPr>
        </p:nvSpPr>
        <p:spPr>
          <a:xfrm>
            <a:off x="609600" y="584200"/>
            <a:ext cx="7772400" cy="880533"/>
          </a:xfrm>
        </p:spPr>
        <p:txBody>
          <a:bodyPr/>
          <a:lstStyle/>
          <a:p>
            <a:pPr algn="ctr" eaLnBrk="1" hangingPunct="1"/>
            <a:r>
              <a:rPr lang="en-US" altLang="en-US" sz="2844" b="1" dirty="0">
                <a:solidFill>
                  <a:srgbClr val="C00000"/>
                </a:solidFill>
              </a:rPr>
              <a:t>Omega-3 Fatty Acids</a:t>
            </a:r>
          </a:p>
        </p:txBody>
      </p:sp>
      <p:sp>
        <p:nvSpPr>
          <p:cNvPr id="86020" name="Rectangle 3">
            <a:extLst>
              <a:ext uri="{FF2B5EF4-FFF2-40B4-BE49-F238E27FC236}">
                <a16:creationId xmlns:a16="http://schemas.microsoft.com/office/drawing/2014/main" id="{D256F02B-4FDB-4A3E-85D7-C29A5D07B3EC}"/>
              </a:ext>
            </a:extLst>
          </p:cNvPr>
          <p:cNvSpPr>
            <a:spLocks noGrp="1" noChangeArrowheads="1"/>
          </p:cNvSpPr>
          <p:nvPr>
            <p:ph type="body" idx="1"/>
          </p:nvPr>
        </p:nvSpPr>
        <p:spPr>
          <a:xfrm>
            <a:off x="694267" y="1600200"/>
            <a:ext cx="7772400" cy="4334933"/>
          </a:xfrm>
        </p:spPr>
        <p:txBody>
          <a:bodyPr/>
          <a:lstStyle/>
          <a:p>
            <a:pPr eaLnBrk="1" hangingPunct="1">
              <a:buFont typeface="Wingdings" panose="05000000000000000000" pitchFamily="2" charset="2"/>
              <a:buChar char="§"/>
            </a:pPr>
            <a:r>
              <a:rPr lang="en-US" altLang="en-US" sz="2133" dirty="0">
                <a:solidFill>
                  <a:schemeClr val="bg1"/>
                </a:solidFill>
              </a:rPr>
              <a:t>The active components of fish oils are </a:t>
            </a:r>
            <a:r>
              <a:rPr lang="en-US" altLang="en-US" sz="2133" dirty="0" err="1">
                <a:solidFill>
                  <a:schemeClr val="bg1"/>
                </a:solidFill>
              </a:rPr>
              <a:t>eicosapentaenoic</a:t>
            </a:r>
            <a:r>
              <a:rPr lang="en-US" altLang="en-US" sz="2133" dirty="0">
                <a:solidFill>
                  <a:schemeClr val="bg1"/>
                </a:solidFill>
              </a:rPr>
              <a:t> acid (EPA) and docosahexaenoic acid (DHA).</a:t>
            </a:r>
            <a:endParaRPr lang="en-US" altLang="en-US" sz="2133" dirty="0">
              <a:solidFill>
                <a:schemeClr val="bg1"/>
              </a:solidFill>
              <a:sym typeface="Symbol" panose="05050102010706020507" pitchFamily="18" charset="2"/>
            </a:endParaRPr>
          </a:p>
          <a:p>
            <a:pPr eaLnBrk="1" hangingPunct="1">
              <a:buFont typeface="Wingdings" panose="05000000000000000000" pitchFamily="2" charset="2"/>
              <a:buChar char="§"/>
            </a:pPr>
            <a:endParaRPr lang="en-US" altLang="en-US" sz="2133" dirty="0">
              <a:solidFill>
                <a:schemeClr val="bg1"/>
              </a:solidFill>
              <a:sym typeface="Symbol" panose="05050102010706020507" pitchFamily="18" charset="2"/>
            </a:endParaRPr>
          </a:p>
          <a:p>
            <a:pPr eaLnBrk="1" hangingPunct="1">
              <a:buFont typeface="Wingdings" panose="05000000000000000000" pitchFamily="2" charset="2"/>
              <a:buChar char="§"/>
            </a:pPr>
            <a:r>
              <a:rPr lang="en-US" altLang="en-US" sz="2133" dirty="0">
                <a:solidFill>
                  <a:schemeClr val="bg1"/>
                </a:solidFill>
              </a:rPr>
              <a:t>Both increase LP lipase activity, lower TG &amp; VLDL synthesis, and increase HDL. LDL may increase at higher doses (At 3-4 g/day)</a:t>
            </a:r>
            <a:endParaRPr lang="en-US" altLang="en-US" sz="2133" dirty="0">
              <a:solidFill>
                <a:schemeClr val="bg1"/>
              </a:solidFill>
              <a:sym typeface="Symbol" panose="05050102010706020507" pitchFamily="18" charset="2"/>
            </a:endParaRPr>
          </a:p>
          <a:p>
            <a:pPr eaLnBrk="1" hangingPunct="1">
              <a:buFont typeface="Wingdings" panose="05000000000000000000" pitchFamily="2" charset="2"/>
              <a:buChar char="§"/>
            </a:pPr>
            <a:endParaRPr lang="en-US" altLang="en-US" sz="2133" dirty="0">
              <a:solidFill>
                <a:schemeClr val="bg1"/>
              </a:solidFill>
              <a:sym typeface="Symbol" panose="05050102010706020507" pitchFamily="18" charset="2"/>
            </a:endParaRPr>
          </a:p>
          <a:p>
            <a:pPr eaLnBrk="1" hangingPunct="1">
              <a:buFont typeface="Wingdings" panose="05000000000000000000" pitchFamily="2" charset="2"/>
              <a:buChar char="§"/>
            </a:pPr>
            <a:r>
              <a:rPr lang="en-US" altLang="en-US" sz="2133" dirty="0">
                <a:solidFill>
                  <a:schemeClr val="bg1"/>
                </a:solidFill>
              </a:rPr>
              <a:t>Cardioprotective effects (At 1 g/day):</a:t>
            </a:r>
          </a:p>
          <a:p>
            <a:pPr lvl="1" eaLnBrk="1" hangingPunct="1">
              <a:buFont typeface="Wingdings" panose="05000000000000000000" pitchFamily="2" charset="2"/>
              <a:buChar char="§"/>
            </a:pPr>
            <a:r>
              <a:rPr lang="en-US" altLang="en-US" sz="2044" dirty="0">
                <a:solidFill>
                  <a:schemeClr val="bg1"/>
                </a:solidFill>
              </a:rPr>
              <a:t>Reduce platelet aggregation</a:t>
            </a:r>
          </a:p>
          <a:p>
            <a:pPr lvl="1" eaLnBrk="1" hangingPunct="1">
              <a:buFont typeface="Wingdings" panose="05000000000000000000" pitchFamily="2" charset="2"/>
              <a:buChar char="§"/>
            </a:pPr>
            <a:r>
              <a:rPr lang="en-US" altLang="en-US" sz="2044" dirty="0">
                <a:solidFill>
                  <a:schemeClr val="bg1"/>
                </a:solidFill>
              </a:rPr>
              <a:t>Decrease BP and inflammation</a:t>
            </a:r>
          </a:p>
          <a:p>
            <a:pPr lvl="1" eaLnBrk="1" hangingPunct="1">
              <a:buFont typeface="Wingdings" panose="05000000000000000000" pitchFamily="2" charset="2"/>
              <a:buChar char="§"/>
            </a:pPr>
            <a:r>
              <a:rPr lang="en-US" altLang="en-US" sz="2044" dirty="0">
                <a:solidFill>
                  <a:schemeClr val="bg1"/>
                </a:solidFill>
              </a:rPr>
              <a:t>Reduce arrhythmias</a:t>
            </a:r>
          </a:p>
          <a:p>
            <a:pPr lvl="1" eaLnBrk="1" hangingPunct="1">
              <a:buFont typeface="Wingdings" panose="05000000000000000000" pitchFamily="2" charset="2"/>
              <a:buChar char="§"/>
            </a:pPr>
            <a:r>
              <a:rPr lang="en-US" altLang="en-US" sz="2044" dirty="0">
                <a:solidFill>
                  <a:schemeClr val="bg1"/>
                </a:solidFill>
              </a:rPr>
              <a:t>Improve EC function</a:t>
            </a:r>
          </a:p>
        </p:txBody>
      </p:sp>
      <p:sp>
        <p:nvSpPr>
          <p:cNvPr id="2" name="Footer Placeholder 1">
            <a:extLst>
              <a:ext uri="{FF2B5EF4-FFF2-40B4-BE49-F238E27FC236}">
                <a16:creationId xmlns:a16="http://schemas.microsoft.com/office/drawing/2014/main" id="{5F8CC8FA-A0CC-4519-B4A6-A5F8D1DEE680}"/>
              </a:ext>
            </a:extLst>
          </p:cNvPr>
          <p:cNvSpPr>
            <a:spLocks noGrp="1"/>
          </p:cNvSpPr>
          <p:nvPr>
            <p:ph type="ftr" sz="quarter" idx="11"/>
          </p:nvPr>
        </p:nvSpPr>
        <p:spPr/>
        <p:txBody>
          <a:bodyPr/>
          <a:lstStyle/>
          <a:p>
            <a:pPr defTabSz="812810">
              <a:defRPr/>
            </a:pPr>
            <a:r>
              <a:rPr lang="en-US">
                <a:solidFill>
                  <a:srgbClr val="F8F8F8"/>
                </a:solidFill>
                <a:latin typeface="Times New Roman" panose="02020603050405020304" pitchFamily="18" charset="0"/>
                <a:ea typeface="+mn-ea"/>
              </a:rPr>
              <a:t>MQ, Jan 2021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5">
            <a:extLst>
              <a:ext uri="{FF2B5EF4-FFF2-40B4-BE49-F238E27FC236}">
                <a16:creationId xmlns:a16="http://schemas.microsoft.com/office/drawing/2014/main" id="{FCAD5D63-4506-4258-9740-3C714C62D4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844">
                <a:solidFill>
                  <a:schemeClr val="tx1"/>
                </a:solidFill>
                <a:latin typeface="Tahoma" panose="020B0604030504040204" pitchFamily="34" charset="0"/>
              </a:defRPr>
            </a:lvl1pPr>
            <a:lvl2pPr marL="660408" indent="-254003">
              <a:spcBef>
                <a:spcPct val="20000"/>
              </a:spcBef>
              <a:buClr>
                <a:schemeClr val="hlink"/>
              </a:buClr>
              <a:buChar char="–"/>
              <a:defRPr sz="2489">
                <a:solidFill>
                  <a:schemeClr val="tx1"/>
                </a:solidFill>
                <a:latin typeface="Tahoma" panose="020B0604030504040204" pitchFamily="34" charset="0"/>
              </a:defRPr>
            </a:lvl2pPr>
            <a:lvl3pPr marL="1016013" indent="-203203">
              <a:spcBef>
                <a:spcPct val="20000"/>
              </a:spcBef>
              <a:buClr>
                <a:schemeClr val="accent1"/>
              </a:buClr>
              <a:buChar char="•"/>
              <a:defRPr sz="2133">
                <a:solidFill>
                  <a:schemeClr val="tx1"/>
                </a:solidFill>
                <a:latin typeface="Tahoma" panose="020B0604030504040204" pitchFamily="34" charset="0"/>
              </a:defRPr>
            </a:lvl3pPr>
            <a:lvl4pPr marL="1422418" indent="-203203">
              <a:spcBef>
                <a:spcPct val="20000"/>
              </a:spcBef>
              <a:buClr>
                <a:schemeClr val="folHlink"/>
              </a:buClr>
              <a:buChar char="–"/>
              <a:defRPr sz="1778">
                <a:solidFill>
                  <a:schemeClr val="tx1"/>
                </a:solidFill>
                <a:latin typeface="Tahoma" panose="020B0604030504040204" pitchFamily="34" charset="0"/>
              </a:defRPr>
            </a:lvl4pPr>
            <a:lvl5pPr marL="1828823" indent="-203203">
              <a:spcBef>
                <a:spcPct val="20000"/>
              </a:spcBef>
              <a:buClr>
                <a:schemeClr val="accent1"/>
              </a:buClr>
              <a:buChar char="»"/>
              <a:defRPr sz="1778">
                <a:solidFill>
                  <a:schemeClr val="tx1"/>
                </a:solidFill>
                <a:latin typeface="Tahoma" panose="020B0604030504040204" pitchFamily="34" charset="0"/>
              </a:defRPr>
            </a:lvl5pPr>
            <a:lvl6pPr marL="223522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6pPr>
            <a:lvl7pPr marL="264163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7pPr>
            <a:lvl8pPr marL="3048038"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8pPr>
            <a:lvl9pPr marL="3454443" indent="-203203" eaLnBrk="0" fontAlgn="base" hangingPunct="0">
              <a:spcBef>
                <a:spcPct val="20000"/>
              </a:spcBef>
              <a:spcAft>
                <a:spcPct val="0"/>
              </a:spcAft>
              <a:buClr>
                <a:schemeClr val="accent1"/>
              </a:buClr>
              <a:buChar char="»"/>
              <a:defRPr sz="1778">
                <a:solidFill>
                  <a:schemeClr val="tx1"/>
                </a:solidFill>
                <a:latin typeface="Tahoma" panose="020B0604030504040204" pitchFamily="34" charset="0"/>
              </a:defRPr>
            </a:lvl9pPr>
          </a:lstStyle>
          <a:p>
            <a:pPr defTabSz="812810">
              <a:spcBef>
                <a:spcPct val="0"/>
              </a:spcBef>
              <a:buClrTx/>
              <a:buNone/>
            </a:pPr>
            <a:fld id="{33CCC1FA-0A11-473D-9964-4B0156FB1D79}" type="slidenum">
              <a:rPr lang="ar-SA" altLang="en-US" sz="1244">
                <a:solidFill>
                  <a:srgbClr val="F8F8F8"/>
                </a:solidFill>
                <a:latin typeface="Times New Roman" panose="02020603050405020304" pitchFamily="18" charset="0"/>
                <a:ea typeface="+mn-ea"/>
              </a:rPr>
              <a:pPr defTabSz="812810">
                <a:spcBef>
                  <a:spcPct val="0"/>
                </a:spcBef>
                <a:buClrTx/>
                <a:buNone/>
              </a:pPr>
              <a:t>87</a:t>
            </a:fld>
            <a:endParaRPr lang="en-US" altLang="en-US" sz="1244">
              <a:solidFill>
                <a:srgbClr val="F8F8F8"/>
              </a:solidFill>
              <a:latin typeface="Times New Roman" panose="02020603050405020304" pitchFamily="18" charset="0"/>
              <a:ea typeface="+mn-ea"/>
            </a:endParaRPr>
          </a:p>
        </p:txBody>
      </p:sp>
      <p:sp>
        <p:nvSpPr>
          <p:cNvPr id="88067" name="Rectangle 2">
            <a:extLst>
              <a:ext uri="{FF2B5EF4-FFF2-40B4-BE49-F238E27FC236}">
                <a16:creationId xmlns:a16="http://schemas.microsoft.com/office/drawing/2014/main" id="{FA194FF6-0E25-41B7-9B43-40602500B71A}"/>
              </a:ext>
            </a:extLst>
          </p:cNvPr>
          <p:cNvSpPr>
            <a:spLocks noGrp="1" noChangeArrowheads="1"/>
          </p:cNvSpPr>
          <p:nvPr>
            <p:ph type="title"/>
          </p:nvPr>
        </p:nvSpPr>
        <p:spPr>
          <a:xfrm>
            <a:off x="609600" y="516467"/>
            <a:ext cx="7772400" cy="880533"/>
          </a:xfrm>
        </p:spPr>
        <p:txBody>
          <a:bodyPr/>
          <a:lstStyle/>
          <a:p>
            <a:pPr algn="ctr" eaLnBrk="1" hangingPunct="1"/>
            <a:r>
              <a:rPr lang="en-US" altLang="en-US" sz="2844" b="1" dirty="0">
                <a:solidFill>
                  <a:srgbClr val="C00000"/>
                </a:solidFill>
              </a:rPr>
              <a:t>Omega-3 Fatty Acids</a:t>
            </a:r>
          </a:p>
        </p:txBody>
      </p:sp>
      <p:sp>
        <p:nvSpPr>
          <p:cNvPr id="43012" name="Rectangle 3">
            <a:extLst>
              <a:ext uri="{FF2B5EF4-FFF2-40B4-BE49-F238E27FC236}">
                <a16:creationId xmlns:a16="http://schemas.microsoft.com/office/drawing/2014/main" id="{EE00E8F0-770C-4EB2-8297-C0574944901A}"/>
              </a:ext>
            </a:extLst>
          </p:cNvPr>
          <p:cNvSpPr>
            <a:spLocks noGrp="1" noChangeArrowheads="1"/>
          </p:cNvSpPr>
          <p:nvPr>
            <p:ph type="body" idx="1"/>
          </p:nvPr>
        </p:nvSpPr>
        <p:spPr>
          <a:xfrm>
            <a:off x="643467" y="1532467"/>
            <a:ext cx="7772400" cy="4334933"/>
          </a:xfrm>
        </p:spPr>
        <p:txBody>
          <a:bodyPr/>
          <a:lstStyle/>
          <a:p>
            <a:pPr eaLnBrk="1" hangingPunct="1">
              <a:buFont typeface="Wingdings" pitchFamily="2" charset="2"/>
              <a:buChar char="§"/>
              <a:defRPr/>
            </a:pPr>
            <a:r>
              <a:rPr lang="en-US" altLang="en-US" sz="2133" dirty="0">
                <a:solidFill>
                  <a:schemeClr val="bg1"/>
                </a:solidFill>
                <a:sym typeface="Symbol" pitchFamily="18" charset="2"/>
              </a:rPr>
              <a:t>Four omega-3 FA products are approved for treatment of high TG ≥ 500 mg/</a:t>
            </a:r>
            <a:r>
              <a:rPr lang="en-US" altLang="en-US" sz="2133" dirty="0" err="1">
                <a:solidFill>
                  <a:schemeClr val="bg1"/>
                </a:solidFill>
                <a:sym typeface="Symbol" pitchFamily="18" charset="2"/>
              </a:rPr>
              <a:t>dL</a:t>
            </a:r>
            <a:r>
              <a:rPr lang="en-US" altLang="en-US" sz="2133" dirty="0">
                <a:solidFill>
                  <a:schemeClr val="bg1"/>
                </a:solidFill>
                <a:sym typeface="Symbol" pitchFamily="18" charset="2"/>
              </a:rPr>
              <a:t> in adults:</a:t>
            </a:r>
          </a:p>
          <a:p>
            <a:pPr lvl="1" eaLnBrk="1" hangingPunct="1">
              <a:buFont typeface="Wingdings" pitchFamily="2" charset="2"/>
              <a:buChar char="§"/>
              <a:defRPr/>
            </a:pPr>
            <a:r>
              <a:rPr lang="en-US" altLang="en-US" sz="2133" dirty="0">
                <a:solidFill>
                  <a:schemeClr val="bg1"/>
                </a:solidFill>
                <a:sym typeface="Symbol" pitchFamily="18" charset="2"/>
              </a:rPr>
              <a:t>Omega-3 carboxylic acid (</a:t>
            </a:r>
            <a:r>
              <a:rPr lang="en-US" altLang="en-US" sz="2133" dirty="0" err="1">
                <a:solidFill>
                  <a:schemeClr val="bg1"/>
                </a:solidFill>
                <a:sym typeface="Symbol" pitchFamily="18" charset="2"/>
              </a:rPr>
              <a:t>Epanova</a:t>
            </a:r>
            <a:r>
              <a:rPr lang="en-US" altLang="en-US" sz="2133" dirty="0">
                <a:solidFill>
                  <a:schemeClr val="bg1"/>
                </a:solidFill>
                <a:sym typeface="Symbol" pitchFamily="18" charset="2"/>
              </a:rPr>
              <a:t>)</a:t>
            </a:r>
          </a:p>
          <a:p>
            <a:pPr lvl="1" eaLnBrk="1" hangingPunct="1">
              <a:buFont typeface="Wingdings" pitchFamily="2" charset="2"/>
              <a:buChar char="§"/>
              <a:defRPr/>
            </a:pPr>
            <a:r>
              <a:rPr lang="en-US" altLang="en-US" sz="2133" dirty="0">
                <a:solidFill>
                  <a:schemeClr val="bg1"/>
                </a:solidFill>
              </a:rPr>
              <a:t>Omega-3-acid ethyl esters (</a:t>
            </a:r>
            <a:r>
              <a:rPr lang="en-US" altLang="en-US" sz="2133" dirty="0" err="1">
                <a:solidFill>
                  <a:schemeClr val="bg1"/>
                </a:solidFill>
              </a:rPr>
              <a:t>Lovaza</a:t>
            </a:r>
            <a:r>
              <a:rPr lang="en-US" altLang="en-US" sz="2133" dirty="0">
                <a:solidFill>
                  <a:schemeClr val="bg1"/>
                </a:solidFill>
              </a:rPr>
              <a:t>, </a:t>
            </a:r>
            <a:r>
              <a:rPr lang="en-US" altLang="en-US" sz="2133" dirty="0" err="1">
                <a:solidFill>
                  <a:schemeClr val="bg1"/>
                </a:solidFill>
              </a:rPr>
              <a:t>Omtryg</a:t>
            </a:r>
            <a:r>
              <a:rPr lang="en-US" altLang="en-US" sz="2133" dirty="0">
                <a:solidFill>
                  <a:schemeClr val="bg1"/>
                </a:solidFill>
              </a:rPr>
              <a:t>) </a:t>
            </a:r>
          </a:p>
          <a:p>
            <a:pPr lvl="1" eaLnBrk="1" hangingPunct="1">
              <a:buFont typeface="Wingdings" pitchFamily="2" charset="2"/>
              <a:buChar char="§"/>
              <a:defRPr/>
            </a:pPr>
            <a:r>
              <a:rPr lang="en-US" altLang="en-US" sz="2133" dirty="0" err="1">
                <a:solidFill>
                  <a:schemeClr val="bg1"/>
                </a:solidFill>
              </a:rPr>
              <a:t>Icosapent</a:t>
            </a:r>
            <a:r>
              <a:rPr lang="en-US" altLang="en-US" sz="2133" dirty="0">
                <a:solidFill>
                  <a:schemeClr val="bg1"/>
                </a:solidFill>
              </a:rPr>
              <a:t> ethyl (</a:t>
            </a:r>
            <a:r>
              <a:rPr lang="en-US" altLang="en-US" sz="2133" dirty="0" err="1">
                <a:solidFill>
                  <a:schemeClr val="bg1"/>
                </a:solidFill>
              </a:rPr>
              <a:t>Vascepa</a:t>
            </a:r>
            <a:r>
              <a:rPr lang="en-US" altLang="en-US" sz="2133" dirty="0">
                <a:solidFill>
                  <a:schemeClr val="bg1"/>
                </a:solidFill>
              </a:rPr>
              <a:t>) </a:t>
            </a:r>
            <a:endParaRPr lang="en-US" altLang="en-US" sz="2133" dirty="0">
              <a:solidFill>
                <a:schemeClr val="bg1"/>
              </a:solidFill>
              <a:sym typeface="Symbol" pitchFamily="18" charset="2"/>
            </a:endParaRPr>
          </a:p>
          <a:p>
            <a:pPr lvl="1" eaLnBrk="1" hangingPunct="1">
              <a:buFont typeface="Wingdings" pitchFamily="2" charset="2"/>
              <a:buChar char="§"/>
              <a:defRPr/>
            </a:pPr>
            <a:endParaRPr lang="en-US" altLang="en-US" sz="1778" dirty="0">
              <a:solidFill>
                <a:schemeClr val="bg1"/>
              </a:solidFill>
              <a:sym typeface="Symbol" pitchFamily="18" charset="2"/>
            </a:endParaRPr>
          </a:p>
          <a:p>
            <a:pPr marL="0" indent="0" eaLnBrk="1" hangingPunct="1">
              <a:buNone/>
              <a:defRPr/>
            </a:pPr>
            <a:r>
              <a:rPr lang="en-US" sz="2133" u="sng" dirty="0">
                <a:solidFill>
                  <a:srgbClr val="C00000"/>
                </a:solidFill>
              </a:rPr>
              <a:t>Side Effects and caution: </a:t>
            </a:r>
          </a:p>
          <a:p>
            <a:pPr eaLnBrk="1" hangingPunct="1">
              <a:buFont typeface="Wingdings" pitchFamily="2" charset="2"/>
              <a:buChar char="§"/>
              <a:defRPr/>
            </a:pPr>
            <a:r>
              <a:rPr lang="en-US" altLang="en-US" sz="2133" dirty="0">
                <a:solidFill>
                  <a:schemeClr val="bg1"/>
                </a:solidFill>
              </a:rPr>
              <a:t>Dyspepsia, taste changes, and GI disturbances</a:t>
            </a:r>
            <a:endParaRPr lang="en-US" altLang="en-US" sz="2133" dirty="0">
              <a:solidFill>
                <a:schemeClr val="bg1"/>
              </a:solidFill>
              <a:sym typeface="Symbol" pitchFamily="18" charset="2"/>
            </a:endParaRPr>
          </a:p>
          <a:p>
            <a:pPr eaLnBrk="1" hangingPunct="1">
              <a:buFont typeface="Wingdings" pitchFamily="2" charset="2"/>
              <a:buChar char="§"/>
              <a:defRPr/>
            </a:pPr>
            <a:endParaRPr lang="en-US" altLang="en-US" sz="2133" dirty="0">
              <a:solidFill>
                <a:schemeClr val="bg1"/>
              </a:solidFill>
              <a:sym typeface="Symbol" pitchFamily="18" charset="2"/>
            </a:endParaRPr>
          </a:p>
          <a:p>
            <a:pPr eaLnBrk="1" hangingPunct="1">
              <a:buFont typeface="Wingdings" pitchFamily="2" charset="2"/>
              <a:buChar char="§"/>
              <a:defRPr/>
            </a:pPr>
            <a:r>
              <a:rPr lang="en-US" altLang="en-US" sz="2133" dirty="0">
                <a:solidFill>
                  <a:schemeClr val="bg1"/>
                </a:solidFill>
              </a:rPr>
              <a:t>May increase risk of infection at high doses</a:t>
            </a:r>
          </a:p>
          <a:p>
            <a:pPr eaLnBrk="1" hangingPunct="1">
              <a:buFont typeface="Wingdings" pitchFamily="2" charset="2"/>
              <a:buChar char="§"/>
              <a:defRPr/>
            </a:pPr>
            <a:endParaRPr lang="en-US" altLang="en-US" sz="2133" dirty="0">
              <a:solidFill>
                <a:schemeClr val="bg1"/>
              </a:solidFill>
              <a:sym typeface="Symbol" pitchFamily="18" charset="2"/>
            </a:endParaRPr>
          </a:p>
          <a:p>
            <a:pPr eaLnBrk="1" hangingPunct="1">
              <a:buFont typeface="Wingdings" pitchFamily="2" charset="2"/>
              <a:buChar char="§"/>
              <a:defRPr/>
            </a:pPr>
            <a:r>
              <a:rPr lang="en-US" altLang="en-US" sz="2133" dirty="0">
                <a:solidFill>
                  <a:schemeClr val="bg1"/>
                </a:solidFill>
                <a:sym typeface="Symbol" pitchFamily="18" charset="2"/>
              </a:rPr>
              <a:t>Monitoring: LDL-C and ALT tests (may increase occasionally)</a:t>
            </a:r>
          </a:p>
          <a:p>
            <a:pPr eaLnBrk="1" hangingPunct="1">
              <a:buFont typeface="Wingdings" pitchFamily="2" charset="2"/>
              <a:buChar char="§"/>
              <a:defRPr/>
            </a:pPr>
            <a:endParaRPr lang="en-US" altLang="en-US" sz="2133" dirty="0">
              <a:solidFill>
                <a:schemeClr val="bg1"/>
              </a:solidFill>
              <a:sym typeface="Symbol" pitchFamily="18" charset="2"/>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A4E95-3F04-FABC-7D2B-49067AD761F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858BBC6-BC81-21FA-9515-ACE54752BDA3}"/>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55C8EDFB-5CEF-2AC0-68D1-9CBAF7F918A8}"/>
              </a:ext>
            </a:extLst>
          </p:cNvPr>
          <p:cNvSpPr>
            <a:spLocks noGrp="1"/>
          </p:cNvSpPr>
          <p:nvPr>
            <p:ph type="ftr" sz="quarter" idx="11"/>
          </p:nvPr>
        </p:nvSpPr>
        <p:spPr/>
        <p:txBody>
          <a:bodyPr/>
          <a:lstStyle/>
          <a:p>
            <a:pPr>
              <a:defRPr/>
            </a:pPr>
            <a:r>
              <a:rPr lang="en-US"/>
              <a:t>MQ, Jan 2021</a:t>
            </a:r>
          </a:p>
        </p:txBody>
      </p:sp>
      <p:sp>
        <p:nvSpPr>
          <p:cNvPr id="5" name="Slide Number Placeholder 4">
            <a:extLst>
              <a:ext uri="{FF2B5EF4-FFF2-40B4-BE49-F238E27FC236}">
                <a16:creationId xmlns:a16="http://schemas.microsoft.com/office/drawing/2014/main" id="{84DA294B-FE7F-AF13-1806-E5ED67FD1185}"/>
              </a:ext>
            </a:extLst>
          </p:cNvPr>
          <p:cNvSpPr>
            <a:spLocks noGrp="1"/>
          </p:cNvSpPr>
          <p:nvPr>
            <p:ph type="sldNum" sz="quarter" idx="12"/>
          </p:nvPr>
        </p:nvSpPr>
        <p:spPr/>
        <p:txBody>
          <a:bodyPr/>
          <a:lstStyle/>
          <a:p>
            <a:fld id="{E573ED85-AE07-4C3C-A685-6549A2AB52B9}" type="slidenum">
              <a:rPr lang="ar-SA" altLang="en-US" smtClean="0"/>
              <a:pPr/>
              <a:t>88</a:t>
            </a:fld>
            <a:endParaRPr lang="en-US" altLang="en-US"/>
          </a:p>
        </p:txBody>
      </p:sp>
    </p:spTree>
    <p:extLst>
      <p:ext uri="{BB962C8B-B14F-4D97-AF65-F5344CB8AC3E}">
        <p14:creationId xmlns:p14="http://schemas.microsoft.com/office/powerpoint/2010/main" val="192805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009B-3A57-DD6D-B3AD-ADFBBD5945DC}"/>
              </a:ext>
            </a:extLst>
          </p:cNvPr>
          <p:cNvSpPr>
            <a:spLocks noGrp="1"/>
          </p:cNvSpPr>
          <p:nvPr>
            <p:ph type="title"/>
          </p:nvPr>
        </p:nvSpPr>
        <p:spPr>
          <a:xfrm>
            <a:off x="628650" y="198437"/>
            <a:ext cx="7886700" cy="1325563"/>
          </a:xfrm>
        </p:spPr>
        <p:txBody>
          <a:bodyPr/>
          <a:lstStyle/>
          <a:p>
            <a:endParaRPr lang="en-GB" dirty="0"/>
          </a:p>
        </p:txBody>
      </p:sp>
      <p:pic>
        <p:nvPicPr>
          <p:cNvPr id="4" name="Picture 3">
            <a:extLst>
              <a:ext uri="{FF2B5EF4-FFF2-40B4-BE49-F238E27FC236}">
                <a16:creationId xmlns:a16="http://schemas.microsoft.com/office/drawing/2014/main" id="{3822C84C-1A69-C160-46E4-F62DB0CBF98A}"/>
              </a:ext>
            </a:extLst>
          </p:cNvPr>
          <p:cNvPicPr>
            <a:picLocks noChangeAspect="1"/>
          </p:cNvPicPr>
          <p:nvPr/>
        </p:nvPicPr>
        <p:blipFill>
          <a:blip r:embed="rId2"/>
          <a:stretch>
            <a:fillRect/>
          </a:stretch>
        </p:blipFill>
        <p:spPr>
          <a:xfrm>
            <a:off x="457200" y="338834"/>
            <a:ext cx="8229600" cy="6180332"/>
          </a:xfrm>
          <a:prstGeom prst="rect">
            <a:avLst/>
          </a:prstGeom>
        </p:spPr>
      </p:pic>
    </p:spTree>
    <p:extLst>
      <p:ext uri="{BB962C8B-B14F-4D97-AF65-F5344CB8AC3E}">
        <p14:creationId xmlns:p14="http://schemas.microsoft.com/office/powerpoint/2010/main" val="3155138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4"/>
</p:tagLst>
</file>

<file path=ppt/tags/tag10.xml><?xml version="1.0" encoding="utf-8"?>
<p:tagLst xmlns:a="http://schemas.openxmlformats.org/drawingml/2006/main" xmlns:r="http://schemas.openxmlformats.org/officeDocument/2006/relationships" xmlns:p="http://schemas.openxmlformats.org/presentationml/2006/main">
  <p:tag name="AS_UNIQUEID" val="24"/>
</p:tagLst>
</file>

<file path=ppt/tags/tag11.xml><?xml version="1.0" encoding="utf-8"?>
<p:tagLst xmlns:a="http://schemas.openxmlformats.org/drawingml/2006/main" xmlns:r="http://schemas.openxmlformats.org/officeDocument/2006/relationships" xmlns:p="http://schemas.openxmlformats.org/presentationml/2006/main">
  <p:tag name="AS_UNIQUEID" val="25"/>
</p:tagLst>
</file>

<file path=ppt/tags/tag12.xml><?xml version="1.0" encoding="utf-8"?>
<p:tagLst xmlns:a="http://schemas.openxmlformats.org/drawingml/2006/main" xmlns:r="http://schemas.openxmlformats.org/officeDocument/2006/relationships" xmlns:p="http://schemas.openxmlformats.org/presentationml/2006/main">
  <p:tag name="AS_UNIQUEID" val="26"/>
</p:tagLst>
</file>

<file path=ppt/tags/tag13.xml><?xml version="1.0" encoding="utf-8"?>
<p:tagLst xmlns:a="http://schemas.openxmlformats.org/drawingml/2006/main" xmlns:r="http://schemas.openxmlformats.org/officeDocument/2006/relationships" xmlns:p="http://schemas.openxmlformats.org/presentationml/2006/main">
  <p:tag name="AS_UNIQUEID" val="31"/>
</p:tagLst>
</file>

<file path=ppt/tags/tag14.xml><?xml version="1.0" encoding="utf-8"?>
<p:tagLst xmlns:a="http://schemas.openxmlformats.org/drawingml/2006/main" xmlns:r="http://schemas.openxmlformats.org/officeDocument/2006/relationships" xmlns:p="http://schemas.openxmlformats.org/presentationml/2006/main">
  <p:tag name="AS_UNIQUEID" val="32"/>
</p:tagLst>
</file>

<file path=ppt/tags/tag15.xml><?xml version="1.0" encoding="utf-8"?>
<p:tagLst xmlns:a="http://schemas.openxmlformats.org/drawingml/2006/main" xmlns:r="http://schemas.openxmlformats.org/officeDocument/2006/relationships" xmlns:p="http://schemas.openxmlformats.org/presentationml/2006/main">
  <p:tag name="AS_UNIQUEID" val="33"/>
</p:tagLst>
</file>

<file path=ppt/tags/tag16.xml><?xml version="1.0" encoding="utf-8"?>
<p:tagLst xmlns:a="http://schemas.openxmlformats.org/drawingml/2006/main" xmlns:r="http://schemas.openxmlformats.org/officeDocument/2006/relationships" xmlns:p="http://schemas.openxmlformats.org/presentationml/2006/main">
  <p:tag name="AS_UNIQUEID" val="40"/>
</p:tagLst>
</file>

<file path=ppt/tags/tag17.xml><?xml version="1.0" encoding="utf-8"?>
<p:tagLst xmlns:a="http://schemas.openxmlformats.org/drawingml/2006/main" xmlns:r="http://schemas.openxmlformats.org/officeDocument/2006/relationships" xmlns:p="http://schemas.openxmlformats.org/presentationml/2006/main">
  <p:tag name="AS_UNIQUEID" val="41"/>
</p:tagLst>
</file>

<file path=ppt/tags/tag18.xml><?xml version="1.0" encoding="utf-8"?>
<p:tagLst xmlns:a="http://schemas.openxmlformats.org/drawingml/2006/main" xmlns:r="http://schemas.openxmlformats.org/officeDocument/2006/relationships" xmlns:p="http://schemas.openxmlformats.org/presentationml/2006/main">
  <p:tag name="AS_UNIQUEID" val="42"/>
</p:tagLst>
</file>

<file path=ppt/tags/tag19.xml><?xml version="1.0" encoding="utf-8"?>
<p:tagLst xmlns:a="http://schemas.openxmlformats.org/drawingml/2006/main" xmlns:r="http://schemas.openxmlformats.org/officeDocument/2006/relationships" xmlns:p="http://schemas.openxmlformats.org/presentationml/2006/main">
  <p:tag name="AS_UNIQUEID" val="45"/>
</p:tagLst>
</file>

<file path=ppt/tags/tag2.xml><?xml version="1.0" encoding="utf-8"?>
<p:tagLst xmlns:a="http://schemas.openxmlformats.org/drawingml/2006/main" xmlns:r="http://schemas.openxmlformats.org/officeDocument/2006/relationships" xmlns:p="http://schemas.openxmlformats.org/presentationml/2006/main">
  <p:tag name="AS_UNIQUEID" val="7"/>
</p:tagLst>
</file>

<file path=ppt/tags/tag20.xml><?xml version="1.0" encoding="utf-8"?>
<p:tagLst xmlns:a="http://schemas.openxmlformats.org/drawingml/2006/main" xmlns:r="http://schemas.openxmlformats.org/officeDocument/2006/relationships" xmlns:p="http://schemas.openxmlformats.org/presentationml/2006/main">
  <p:tag name="AS_UNIQUEID" val="46"/>
</p:tagLst>
</file>

<file path=ppt/tags/tag21.xml><?xml version="1.0" encoding="utf-8"?>
<p:tagLst xmlns:a="http://schemas.openxmlformats.org/drawingml/2006/main" xmlns:r="http://schemas.openxmlformats.org/officeDocument/2006/relationships" xmlns:p="http://schemas.openxmlformats.org/presentationml/2006/main">
  <p:tag name="AS_UNIQUEID" val="47"/>
</p:tagLst>
</file>

<file path=ppt/tags/tag22.xml><?xml version="1.0" encoding="utf-8"?>
<p:tagLst xmlns:a="http://schemas.openxmlformats.org/drawingml/2006/main" xmlns:r="http://schemas.openxmlformats.org/officeDocument/2006/relationships" xmlns:p="http://schemas.openxmlformats.org/presentationml/2006/main">
  <p:tag name="AS_UNIQUEID" val="49"/>
</p:tagLst>
</file>

<file path=ppt/tags/tag23.xml><?xml version="1.0" encoding="utf-8"?>
<p:tagLst xmlns:a="http://schemas.openxmlformats.org/drawingml/2006/main" xmlns:r="http://schemas.openxmlformats.org/officeDocument/2006/relationships" xmlns:p="http://schemas.openxmlformats.org/presentationml/2006/main">
  <p:tag name="AS_UNIQUEID" val="50"/>
</p:tagLst>
</file>

<file path=ppt/tags/tag24.xml><?xml version="1.0" encoding="utf-8"?>
<p:tagLst xmlns:a="http://schemas.openxmlformats.org/drawingml/2006/main" xmlns:r="http://schemas.openxmlformats.org/officeDocument/2006/relationships" xmlns:p="http://schemas.openxmlformats.org/presentationml/2006/main">
  <p:tag name="AS_UNIQUEID" val="51"/>
</p:tagLst>
</file>

<file path=ppt/tags/tag25.xml><?xml version="1.0" encoding="utf-8"?>
<p:tagLst xmlns:a="http://schemas.openxmlformats.org/drawingml/2006/main" xmlns:r="http://schemas.openxmlformats.org/officeDocument/2006/relationships" xmlns:p="http://schemas.openxmlformats.org/presentationml/2006/main">
  <p:tag name="AS_UNIQUEID" val="56"/>
</p:tagLst>
</file>

<file path=ppt/tags/tag26.xml><?xml version="1.0" encoding="utf-8"?>
<p:tagLst xmlns:a="http://schemas.openxmlformats.org/drawingml/2006/main" xmlns:r="http://schemas.openxmlformats.org/officeDocument/2006/relationships" xmlns:p="http://schemas.openxmlformats.org/presentationml/2006/main">
  <p:tag name="AS_UNIQUEID" val="57"/>
</p:tagLst>
</file>

<file path=ppt/tags/tag27.xml><?xml version="1.0" encoding="utf-8"?>
<p:tagLst xmlns:a="http://schemas.openxmlformats.org/drawingml/2006/main" xmlns:r="http://schemas.openxmlformats.org/officeDocument/2006/relationships" xmlns:p="http://schemas.openxmlformats.org/presentationml/2006/main">
  <p:tag name="AS_UNIQUEID" val="58"/>
</p:tagLst>
</file>

<file path=ppt/tags/tag28.xml><?xml version="1.0" encoding="utf-8"?>
<p:tagLst xmlns:a="http://schemas.openxmlformats.org/drawingml/2006/main" xmlns:r="http://schemas.openxmlformats.org/officeDocument/2006/relationships" xmlns:p="http://schemas.openxmlformats.org/presentationml/2006/main">
  <p:tag name="AS_UNIQUEID" val="63"/>
</p:tagLst>
</file>

<file path=ppt/tags/tag29.xml><?xml version="1.0" encoding="utf-8"?>
<p:tagLst xmlns:a="http://schemas.openxmlformats.org/drawingml/2006/main" xmlns:r="http://schemas.openxmlformats.org/officeDocument/2006/relationships" xmlns:p="http://schemas.openxmlformats.org/presentationml/2006/main">
  <p:tag name="AS_UNIQUEID" val="64"/>
</p:tagLst>
</file>

<file path=ppt/tags/tag3.xml><?xml version="1.0" encoding="utf-8"?>
<p:tagLst xmlns:a="http://schemas.openxmlformats.org/drawingml/2006/main" xmlns:r="http://schemas.openxmlformats.org/officeDocument/2006/relationships" xmlns:p="http://schemas.openxmlformats.org/presentationml/2006/main">
  <p:tag name="AS_UNIQUEID" val="8"/>
</p:tagLst>
</file>

<file path=ppt/tags/tag30.xml><?xml version="1.0" encoding="utf-8"?>
<p:tagLst xmlns:a="http://schemas.openxmlformats.org/drawingml/2006/main" xmlns:r="http://schemas.openxmlformats.org/officeDocument/2006/relationships" xmlns:p="http://schemas.openxmlformats.org/presentationml/2006/main">
  <p:tag name="AS_UNIQUEID" val="65"/>
</p:tagLst>
</file>

<file path=ppt/tags/tag31.xml><?xml version="1.0" encoding="utf-8"?>
<p:tagLst xmlns:a="http://schemas.openxmlformats.org/drawingml/2006/main" xmlns:r="http://schemas.openxmlformats.org/officeDocument/2006/relationships" xmlns:p="http://schemas.openxmlformats.org/presentationml/2006/main">
  <p:tag name="AS_UNIQUEID" val="69"/>
</p:tagLst>
</file>

<file path=ppt/tags/tag32.xml><?xml version="1.0" encoding="utf-8"?>
<p:tagLst xmlns:a="http://schemas.openxmlformats.org/drawingml/2006/main" xmlns:r="http://schemas.openxmlformats.org/officeDocument/2006/relationships" xmlns:p="http://schemas.openxmlformats.org/presentationml/2006/main">
  <p:tag name="AS_UNIQUEID" val="70"/>
</p:tagLst>
</file>

<file path=ppt/tags/tag33.xml><?xml version="1.0" encoding="utf-8"?>
<p:tagLst xmlns:a="http://schemas.openxmlformats.org/drawingml/2006/main" xmlns:r="http://schemas.openxmlformats.org/officeDocument/2006/relationships" xmlns:p="http://schemas.openxmlformats.org/presentationml/2006/main">
  <p:tag name="AS_UNIQUEID" val="71"/>
</p:tagLst>
</file>

<file path=ppt/tags/tag34.xml><?xml version="1.0" encoding="utf-8"?>
<p:tagLst xmlns:a="http://schemas.openxmlformats.org/drawingml/2006/main" xmlns:r="http://schemas.openxmlformats.org/officeDocument/2006/relationships" xmlns:p="http://schemas.openxmlformats.org/presentationml/2006/main">
  <p:tag name="AS_UNIQUEID" val="75"/>
</p:tagLst>
</file>

<file path=ppt/tags/tag35.xml><?xml version="1.0" encoding="utf-8"?>
<p:tagLst xmlns:a="http://schemas.openxmlformats.org/drawingml/2006/main" xmlns:r="http://schemas.openxmlformats.org/officeDocument/2006/relationships" xmlns:p="http://schemas.openxmlformats.org/presentationml/2006/main">
  <p:tag name="AS_UNIQUEID" val="76"/>
</p:tagLst>
</file>

<file path=ppt/tags/tag36.xml><?xml version="1.0" encoding="utf-8"?>
<p:tagLst xmlns:a="http://schemas.openxmlformats.org/drawingml/2006/main" xmlns:r="http://schemas.openxmlformats.org/officeDocument/2006/relationships" xmlns:p="http://schemas.openxmlformats.org/presentationml/2006/main">
  <p:tag name="AS_UNIQUEID" val="77"/>
</p:tagLst>
</file>

<file path=ppt/tags/tag37.xml><?xml version="1.0" encoding="utf-8"?>
<p:tagLst xmlns:a="http://schemas.openxmlformats.org/drawingml/2006/main" xmlns:r="http://schemas.openxmlformats.org/officeDocument/2006/relationships" xmlns:p="http://schemas.openxmlformats.org/presentationml/2006/main">
  <p:tag name="AS_UNIQUEID" val="83"/>
</p:tagLst>
</file>

<file path=ppt/tags/tag38.xml><?xml version="1.0" encoding="utf-8"?>
<p:tagLst xmlns:a="http://schemas.openxmlformats.org/drawingml/2006/main" xmlns:r="http://schemas.openxmlformats.org/officeDocument/2006/relationships" xmlns:p="http://schemas.openxmlformats.org/presentationml/2006/main">
  <p:tag name="AS_UNIQUEID" val="90"/>
</p:tagLst>
</file>

<file path=ppt/tags/tag39.xml><?xml version="1.0" encoding="utf-8"?>
<p:tagLst xmlns:a="http://schemas.openxmlformats.org/drawingml/2006/main" xmlns:r="http://schemas.openxmlformats.org/officeDocument/2006/relationships" xmlns:p="http://schemas.openxmlformats.org/presentationml/2006/main">
  <p:tag name="AS_UNIQUEID" val="85"/>
</p:tagLst>
</file>

<file path=ppt/tags/tag4.xml><?xml version="1.0" encoding="utf-8"?>
<p:tagLst xmlns:a="http://schemas.openxmlformats.org/drawingml/2006/main" xmlns:r="http://schemas.openxmlformats.org/officeDocument/2006/relationships" xmlns:p="http://schemas.openxmlformats.org/presentationml/2006/main">
  <p:tag name="AS_UNIQUEID" val="12"/>
</p:tagLst>
</file>

<file path=ppt/tags/tag5.xml><?xml version="1.0" encoding="utf-8"?>
<p:tagLst xmlns:a="http://schemas.openxmlformats.org/drawingml/2006/main" xmlns:r="http://schemas.openxmlformats.org/officeDocument/2006/relationships" xmlns:p="http://schemas.openxmlformats.org/presentationml/2006/main">
  <p:tag name="AS_UNIQUEID" val="13"/>
</p:tagLst>
</file>

<file path=ppt/tags/tag6.xml><?xml version="1.0" encoding="utf-8"?>
<p:tagLst xmlns:a="http://schemas.openxmlformats.org/drawingml/2006/main" xmlns:r="http://schemas.openxmlformats.org/officeDocument/2006/relationships" xmlns:p="http://schemas.openxmlformats.org/presentationml/2006/main">
  <p:tag name="AS_UNIQUEID" val="14"/>
</p:tagLst>
</file>

<file path=ppt/tags/tag7.xml><?xml version="1.0" encoding="utf-8"?>
<p:tagLst xmlns:a="http://schemas.openxmlformats.org/drawingml/2006/main" xmlns:r="http://schemas.openxmlformats.org/officeDocument/2006/relationships" xmlns:p="http://schemas.openxmlformats.org/presentationml/2006/main">
  <p:tag name="AS_UNIQUEID" val="18"/>
</p:tagLst>
</file>

<file path=ppt/tags/tag8.xml><?xml version="1.0" encoding="utf-8"?>
<p:tagLst xmlns:a="http://schemas.openxmlformats.org/drawingml/2006/main" xmlns:r="http://schemas.openxmlformats.org/officeDocument/2006/relationships" xmlns:p="http://schemas.openxmlformats.org/presentationml/2006/main">
  <p:tag name="AS_UNIQUEID" val="19"/>
</p:tagLst>
</file>

<file path=ppt/tags/tag9.xml><?xml version="1.0" encoding="utf-8"?>
<p:tagLst xmlns:a="http://schemas.openxmlformats.org/drawingml/2006/main" xmlns:r="http://schemas.openxmlformats.org/officeDocument/2006/relationships" xmlns:p="http://schemas.openxmlformats.org/presentationml/2006/main">
  <p:tag name="AS_UNIQUEID" val="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on Frame">
  <a:themeElements>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Neon Fr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Neon Fram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Neon Fram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Neon Fram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Neon Frame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Neon Frame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BJS Theme">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8831BF62A3E34590989F9AED71B787" ma:contentTypeVersion="0" ma:contentTypeDescription="Create a new document." ma:contentTypeScope="" ma:versionID="a7dd0d92c92007002c7f6ae141c96f1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472551-E000-4538-B665-03A0D51B24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947714A-BA16-45F5-88EA-93ED0309FC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12342</TotalTime>
  <Words>6461</Words>
  <Application>Microsoft Office PowerPoint</Application>
  <PresentationFormat>On-screen Show (4:3)</PresentationFormat>
  <Paragraphs>421</Paragraphs>
  <Slides>88</Slides>
  <Notes>34</Notes>
  <HiddenSlides>2</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88</vt:i4>
      </vt:variant>
    </vt:vector>
  </HeadingPairs>
  <TitlesOfParts>
    <vt:vector size="110" baseType="lpstr">
      <vt:lpstr>ＭＳ Ｐゴシック</vt:lpstr>
      <vt:lpstr>Arial</vt:lpstr>
      <vt:lpstr>Avenir-Black</vt:lpstr>
      <vt:lpstr>Calibri</vt:lpstr>
      <vt:lpstr>Calibri Light</vt:lpstr>
      <vt:lpstr>ElsevierGulliver</vt:lpstr>
      <vt:lpstr>Helvetica</vt:lpstr>
      <vt:lpstr>Helvetica Neue</vt:lpstr>
      <vt:lpstr>Inter</vt:lpstr>
      <vt:lpstr>Montserrat</vt:lpstr>
      <vt:lpstr>Noto Sans</vt:lpstr>
      <vt:lpstr>Open Sans</vt:lpstr>
      <vt:lpstr>Roboto</vt:lpstr>
      <vt:lpstr>StarSymbol</vt:lpstr>
      <vt:lpstr>Symbol</vt:lpstr>
      <vt:lpstr>Tahoma</vt:lpstr>
      <vt:lpstr>Times New Roman</vt:lpstr>
      <vt:lpstr>Wingdings</vt:lpstr>
      <vt:lpstr>Office Theme</vt:lpstr>
      <vt:lpstr>Neon Frame</vt:lpstr>
      <vt:lpstr>1_Office Theme</vt:lpstr>
      <vt:lpstr>2_Office Theme</vt:lpstr>
      <vt:lpstr>Update in Lipid Managment Dr. Mohamed Abu-Farha</vt:lpstr>
      <vt:lpstr>CVD Public Health Significance</vt:lpstr>
      <vt:lpstr>Cardiovascular Disease: A Global Challenge</vt:lpstr>
      <vt:lpstr>PowerPoint Presentation</vt:lpstr>
      <vt:lpstr>Life’s Essential 8 are the key measures for improving and maintaining cardiovascular health</vt:lpstr>
      <vt:lpstr>The prevalence of many cardiovascular risk factors and most established diseases will increase over the next 30 years.  </vt:lpstr>
      <vt:lpstr>PowerPoint Presentation</vt:lpstr>
      <vt:lpstr>LDL Lowering Therapies</vt:lpstr>
      <vt:lpstr>PowerPoint Presentation</vt:lpstr>
      <vt:lpstr>The continuum of atherosclerotic cardiovascular disease (ASCVD) risk</vt:lpstr>
      <vt:lpstr>PowerPoint Presentation</vt:lpstr>
      <vt:lpstr>Treatment Goals for LDL-C across Categories of CVD risk</vt:lpstr>
      <vt:lpstr>Definition of Statin Intensity</vt:lpstr>
      <vt:lpstr>Challenges In Primary Prevention</vt:lpstr>
      <vt:lpstr>Challenges In Secondary Prevention</vt:lpstr>
      <vt:lpstr>PowerPoint Presentation</vt:lpstr>
      <vt:lpstr>Oreo Cookie Treatment Lowers LDL Cholesterol More Than High-Intensity Statin therapy </vt:lpstr>
      <vt:lpstr>Multiple lines of evidence showing low-density lipoprotein cholesterol is causal for cardiovascular disease.</vt:lpstr>
      <vt:lpstr>LDL Lowering </vt:lpstr>
      <vt:lpstr>“Cholesterol-Years” for ASCVD Risk Prediction and Treatment</vt:lpstr>
      <vt:lpstr>New targets for lipid-lowering therapies. Beyond low-density lipoprotein, lipoprotein(a) </vt:lpstr>
      <vt:lpstr>ApoB containing Lipoproteins </vt:lpstr>
      <vt:lpstr>PowerPoint Presentation</vt:lpstr>
      <vt:lpstr>PowerPoint Presentation</vt:lpstr>
      <vt:lpstr>Excess Apolipoprotein B and ASCVD RISK</vt:lpstr>
      <vt:lpstr>Lp(a) and ASCVD RISK</vt:lpstr>
      <vt:lpstr>Combination Therapy </vt:lpstr>
      <vt:lpstr>PowerPoint Presentation</vt:lpstr>
      <vt:lpstr>PowerPoint Presentation</vt:lpstr>
      <vt:lpstr>PowerPoint Presentation</vt:lpstr>
      <vt:lpstr>Impact of Statin on ASCVD Risk </vt:lpstr>
      <vt:lpstr>Newer and emerging lipid-lowering therapies target different aspects of lipid metabolism. </vt:lpstr>
      <vt:lpstr>The future evolution of lipid-lowering therapies. The quest for new lipid-lowering therapies enabling less</vt:lpstr>
      <vt:lpstr>Drug Combinations</vt:lpstr>
      <vt:lpstr>LDL Lowering </vt:lpstr>
      <vt:lpstr>Impact of Combination Therapy </vt:lpstr>
      <vt:lpstr>Highlights</vt:lpstr>
      <vt:lpstr>Do Statins Cause Diabetes? </vt:lpstr>
      <vt:lpstr>Findings</vt:lpstr>
      <vt:lpstr>PowerPoint Presentation</vt:lpstr>
      <vt:lpstr>PowerPoint Presentation</vt:lpstr>
      <vt:lpstr>PowerPoint Presentation</vt:lpstr>
      <vt:lpstr>So, What?</vt:lpstr>
      <vt:lpstr>Newer and emerging lipid-lowering therapies target different aspects of lipid metabolism. </vt:lpstr>
      <vt:lpstr>PCSK9 Function</vt:lpstr>
      <vt:lpstr>Ways to target PCSK9</vt:lpstr>
      <vt:lpstr>Chasing LDL cholesterol to the bottom — PCSK9 in perspective</vt:lpstr>
      <vt:lpstr>PowerPoint Presentation</vt:lpstr>
      <vt:lpstr>PowerPoint Presentation</vt:lpstr>
      <vt:lpstr>PowerPoint Presentation</vt:lpstr>
      <vt:lpstr>PowerPoint Presentation</vt:lpstr>
      <vt:lpstr>PowerPoint Presentation</vt:lpstr>
      <vt:lpstr>Bempedoic Acid</vt:lpstr>
      <vt:lpstr>PowerPoint Presentation</vt:lpstr>
      <vt:lpstr>PowerPoint Presentation</vt:lpstr>
      <vt:lpstr>PowerPoint Presentation</vt:lpstr>
      <vt:lpstr>PowerPoint Presentation</vt:lpstr>
      <vt:lpstr>ANGPTL3 Targeting </vt:lpstr>
      <vt:lpstr>Association of elevated plasma ANGPTL8 with various metabolic diseases. </vt:lpstr>
      <vt:lpstr>PowerPoint Presentation</vt:lpstr>
      <vt:lpstr>PowerPoint Presentation</vt:lpstr>
      <vt:lpstr>Highlights</vt:lpstr>
      <vt:lpstr>Thank You</vt:lpstr>
      <vt:lpstr>A 38 Years old Person Blood Sample (OGTT)</vt:lpstr>
      <vt:lpstr>Dasman Diabetes Institute, Kuwait</vt:lpstr>
      <vt:lpstr>Take Home Message: Maybe we need to intervene even earlier</vt:lpstr>
      <vt:lpstr>Inhibitors of PCSK9</vt:lpstr>
      <vt:lpstr>PowerPoint Presentation</vt:lpstr>
      <vt:lpstr>Inhibitors of PCSK9</vt:lpstr>
      <vt:lpstr>Inhibitors of PCSK9</vt:lpstr>
      <vt:lpstr>siRNA Inhibitor of PCSK9</vt:lpstr>
      <vt:lpstr>MOA of Inclisiran</vt:lpstr>
      <vt:lpstr>siRNA Inhibitor of PCSK9</vt:lpstr>
      <vt:lpstr> Bempedoic Acid</vt:lpstr>
      <vt:lpstr>PowerPoint Presentation</vt:lpstr>
      <vt:lpstr> Bempedoic Acid</vt:lpstr>
      <vt:lpstr>PowerPoint Presentation</vt:lpstr>
      <vt:lpstr> Lomitapide</vt:lpstr>
      <vt:lpstr>Lomitapide</vt:lpstr>
      <vt:lpstr> Mipomersen</vt:lpstr>
      <vt:lpstr> Evinacumab (ANGPTL3 Inhibitor)</vt:lpstr>
      <vt:lpstr>MOA of Evinacumab  </vt:lpstr>
      <vt:lpstr>ANGPTL3 Targeting </vt:lpstr>
      <vt:lpstr>ANGPTL3 Targeting </vt:lpstr>
      <vt:lpstr> Volanesorsen (APOC3 Inhibitor)</vt:lpstr>
      <vt:lpstr>Omega-3 Fatty Acids</vt:lpstr>
      <vt:lpstr>Omega-3 Fatty Acids</vt:lpstr>
      <vt:lpstr>PowerPoint Presentation</vt:lpstr>
    </vt:vector>
  </TitlesOfParts>
  <Company>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autumn strass</dc:creator>
  <cp:lastModifiedBy>Dr. Mohamed Abufarha</cp:lastModifiedBy>
  <cp:revision>427</cp:revision>
  <cp:lastPrinted>2018-10-28T16:20:44Z</cp:lastPrinted>
  <dcterms:created xsi:type="dcterms:W3CDTF">2011-09-07T13:24:22Z</dcterms:created>
  <dcterms:modified xsi:type="dcterms:W3CDTF">2024-11-23T06:04:46Z</dcterms:modified>
</cp:coreProperties>
</file>